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7"/>
  </p:notesMasterIdLst>
  <p:sldIdLst>
    <p:sldId id="256" r:id="rId6"/>
    <p:sldId id="269" r:id="rId7"/>
    <p:sldId id="332" r:id="rId8"/>
    <p:sldId id="257" r:id="rId9"/>
    <p:sldId id="276" r:id="rId10"/>
    <p:sldId id="277" r:id="rId11"/>
    <p:sldId id="334" r:id="rId12"/>
    <p:sldId id="335" r:id="rId13"/>
    <p:sldId id="278" r:id="rId14"/>
    <p:sldId id="279" r:id="rId15"/>
    <p:sldId id="260" r:id="rId16"/>
    <p:sldId id="280" r:id="rId17"/>
    <p:sldId id="281" r:id="rId18"/>
    <p:sldId id="333" r:id="rId19"/>
    <p:sldId id="336" r:id="rId20"/>
    <p:sldId id="284" r:id="rId21"/>
    <p:sldId id="282" r:id="rId22"/>
    <p:sldId id="283" r:id="rId23"/>
    <p:sldId id="339" r:id="rId24"/>
    <p:sldId id="285" r:id="rId25"/>
    <p:sldId id="286" r:id="rId26"/>
    <p:sldId id="287" r:id="rId27"/>
    <p:sldId id="337" r:id="rId28"/>
    <p:sldId id="270" r:id="rId29"/>
    <p:sldId id="271" r:id="rId30"/>
    <p:sldId id="338" r:id="rId31"/>
    <p:sldId id="272" r:id="rId32"/>
    <p:sldId id="273" r:id="rId33"/>
    <p:sldId id="274" r:id="rId34"/>
    <p:sldId id="291" r:id="rId35"/>
    <p:sldId id="289" r:id="rId3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ud Teutelink" initials="RT" lastIdx="1" clrIdx="0">
    <p:extLst>
      <p:ext uri="{19B8F6BF-5375-455C-9EA6-DF929625EA0E}">
        <p15:presenceInfo xmlns:p15="http://schemas.microsoft.com/office/powerpoint/2012/main" userId="S::r.teutelink@helicon.nl::6bc82031-55af-41aa-8bc3-6ed51eb60f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C6EFFC-383B-4589-8A03-4BFE273DE4D0}" v="4" dt="2022-09-22T07:38:40.13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8afea143-2072-4321-832c-d695a2a40b89" providerId="ADAL" clId="{3DC6EFFC-383B-4589-8A03-4BFE273DE4D0}"/>
    <pc:docChg chg="undo custSel delSld modSld">
      <pc:chgData name="Jacintha Westerink" userId="8afea143-2072-4321-832c-d695a2a40b89" providerId="ADAL" clId="{3DC6EFFC-383B-4589-8A03-4BFE273DE4D0}" dt="2022-09-22T07:50:55.119" v="234" actId="115"/>
      <pc:docMkLst>
        <pc:docMk/>
      </pc:docMkLst>
      <pc:sldChg chg="modSp mod">
        <pc:chgData name="Jacintha Westerink" userId="8afea143-2072-4321-832c-d695a2a40b89" providerId="ADAL" clId="{3DC6EFFC-383B-4589-8A03-4BFE273DE4D0}" dt="2022-09-22T07:31:06.537" v="66" actId="20577"/>
        <pc:sldMkLst>
          <pc:docMk/>
          <pc:sldMk cId="2380618563" sldId="256"/>
        </pc:sldMkLst>
        <pc:spChg chg="mod">
          <ac:chgData name="Jacintha Westerink" userId="8afea143-2072-4321-832c-d695a2a40b89" providerId="ADAL" clId="{3DC6EFFC-383B-4589-8A03-4BFE273DE4D0}" dt="2022-09-22T07:31:06.537" v="66" actId="20577"/>
          <ac:spMkLst>
            <pc:docMk/>
            <pc:sldMk cId="2380618563" sldId="256"/>
            <ac:spMk id="3" creationId="{4B1CD741-687F-41B4-9652-8404DE9E4369}"/>
          </ac:spMkLst>
        </pc:spChg>
      </pc:sldChg>
      <pc:sldChg chg="del">
        <pc:chgData name="Jacintha Westerink" userId="8afea143-2072-4321-832c-d695a2a40b89" providerId="ADAL" clId="{3DC6EFFC-383B-4589-8A03-4BFE273DE4D0}" dt="2022-09-13T09:21:33.908" v="36" actId="47"/>
        <pc:sldMkLst>
          <pc:docMk/>
          <pc:sldMk cId="2508332414" sldId="259"/>
        </pc:sldMkLst>
      </pc:sldChg>
      <pc:sldChg chg="del">
        <pc:chgData name="Jacintha Westerink" userId="8afea143-2072-4321-832c-d695a2a40b89" providerId="ADAL" clId="{3DC6EFFC-383B-4589-8A03-4BFE273DE4D0}" dt="2022-09-13T09:21:36.456" v="38" actId="47"/>
        <pc:sldMkLst>
          <pc:docMk/>
          <pc:sldMk cId="15072850" sldId="261"/>
        </pc:sldMkLst>
      </pc:sldChg>
      <pc:sldChg chg="del">
        <pc:chgData name="Jacintha Westerink" userId="8afea143-2072-4321-832c-d695a2a40b89" providerId="ADAL" clId="{3DC6EFFC-383B-4589-8A03-4BFE273DE4D0}" dt="2022-09-13T09:21:32.670" v="34" actId="47"/>
        <pc:sldMkLst>
          <pc:docMk/>
          <pc:sldMk cId="1285519275" sldId="262"/>
        </pc:sldMkLst>
      </pc:sldChg>
      <pc:sldChg chg="del">
        <pc:chgData name="Jacintha Westerink" userId="8afea143-2072-4321-832c-d695a2a40b89" providerId="ADAL" clId="{3DC6EFFC-383B-4589-8A03-4BFE273DE4D0}" dt="2022-09-13T09:21:38.155" v="39" actId="47"/>
        <pc:sldMkLst>
          <pc:docMk/>
          <pc:sldMk cId="4233493979" sldId="263"/>
        </pc:sldMkLst>
      </pc:sldChg>
      <pc:sldChg chg="addSp modSp mod">
        <pc:chgData name="Jacintha Westerink" userId="8afea143-2072-4321-832c-d695a2a40b89" providerId="ADAL" clId="{3DC6EFFC-383B-4589-8A03-4BFE273DE4D0}" dt="2022-09-13T09:19:00.214" v="30" actId="1076"/>
        <pc:sldMkLst>
          <pc:docMk/>
          <pc:sldMk cId="1596556328" sldId="269"/>
        </pc:sldMkLst>
        <pc:spChg chg="mod">
          <ac:chgData name="Jacintha Westerink" userId="8afea143-2072-4321-832c-d695a2a40b89" providerId="ADAL" clId="{3DC6EFFC-383B-4589-8A03-4BFE273DE4D0}" dt="2022-09-13T09:17:22.519" v="12" actId="1076"/>
          <ac:spMkLst>
            <pc:docMk/>
            <pc:sldMk cId="1596556328" sldId="269"/>
            <ac:spMk id="2" creationId="{00000000-0000-0000-0000-000000000000}"/>
          </ac:spMkLst>
        </pc:spChg>
        <pc:spChg chg="mod">
          <ac:chgData name="Jacintha Westerink" userId="8afea143-2072-4321-832c-d695a2a40b89" providerId="ADAL" clId="{3DC6EFFC-383B-4589-8A03-4BFE273DE4D0}" dt="2022-09-13T09:18:55.597" v="29" actId="5793"/>
          <ac:spMkLst>
            <pc:docMk/>
            <pc:sldMk cId="1596556328" sldId="269"/>
            <ac:spMk id="3" creationId="{00000000-0000-0000-0000-000000000000}"/>
          </ac:spMkLst>
        </pc:spChg>
        <pc:spChg chg="mod">
          <ac:chgData name="Jacintha Westerink" userId="8afea143-2072-4321-832c-d695a2a40b89" providerId="ADAL" clId="{3DC6EFFC-383B-4589-8A03-4BFE273DE4D0}" dt="2022-09-13T09:19:00.214" v="30" actId="1076"/>
          <ac:spMkLst>
            <pc:docMk/>
            <pc:sldMk cId="1596556328" sldId="269"/>
            <ac:spMk id="4" creationId="{266B815C-8167-46F5-97DB-BD9C04A949ED}"/>
          </ac:spMkLst>
        </pc:spChg>
        <pc:spChg chg="mod">
          <ac:chgData name="Jacintha Westerink" userId="8afea143-2072-4321-832c-d695a2a40b89" providerId="ADAL" clId="{3DC6EFFC-383B-4589-8A03-4BFE273DE4D0}" dt="2022-09-13T09:17:33.421" v="15" actId="1076"/>
          <ac:spMkLst>
            <pc:docMk/>
            <pc:sldMk cId="1596556328" sldId="269"/>
            <ac:spMk id="5" creationId="{AEE212D4-6382-462E-898D-11B4E104A465}"/>
          </ac:spMkLst>
        </pc:spChg>
        <pc:spChg chg="mod">
          <ac:chgData name="Jacintha Westerink" userId="8afea143-2072-4321-832c-d695a2a40b89" providerId="ADAL" clId="{3DC6EFFC-383B-4589-8A03-4BFE273DE4D0}" dt="2022-09-13T09:17:38.484" v="16" actId="1076"/>
          <ac:spMkLst>
            <pc:docMk/>
            <pc:sldMk cId="1596556328" sldId="269"/>
            <ac:spMk id="6" creationId="{A37F50A1-3C13-481C-A44B-5135311A9AC3}"/>
          </ac:spMkLst>
        </pc:spChg>
        <pc:picChg chg="add mod">
          <ac:chgData name="Jacintha Westerink" userId="8afea143-2072-4321-832c-d695a2a40b89" providerId="ADAL" clId="{3DC6EFFC-383B-4589-8A03-4BFE273DE4D0}" dt="2022-09-13T09:18:40.208" v="21" actId="14100"/>
          <ac:picMkLst>
            <pc:docMk/>
            <pc:sldMk cId="1596556328" sldId="269"/>
            <ac:picMk id="8" creationId="{53CB9D9D-910E-7D5F-E461-FD20F0AD8360}"/>
          </ac:picMkLst>
        </pc:picChg>
      </pc:sldChg>
      <pc:sldChg chg="addSp modSp mod setBg">
        <pc:chgData name="Jacintha Westerink" userId="8afea143-2072-4321-832c-d695a2a40b89" providerId="ADAL" clId="{3DC6EFFC-383B-4589-8A03-4BFE273DE4D0}" dt="2022-09-22T07:47:33.271" v="192" actId="6549"/>
        <pc:sldMkLst>
          <pc:docMk/>
          <pc:sldMk cId="1740269285" sldId="272"/>
        </pc:sldMkLst>
        <pc:spChg chg="mod">
          <ac:chgData name="Jacintha Westerink" userId="8afea143-2072-4321-832c-d695a2a40b89" providerId="ADAL" clId="{3DC6EFFC-383B-4589-8A03-4BFE273DE4D0}" dt="2022-09-22T07:47:10.596" v="187" actId="26606"/>
          <ac:spMkLst>
            <pc:docMk/>
            <pc:sldMk cId="1740269285" sldId="272"/>
            <ac:spMk id="2" creationId="{00000000-0000-0000-0000-000000000000}"/>
          </ac:spMkLst>
        </pc:spChg>
        <pc:spChg chg="mod">
          <ac:chgData name="Jacintha Westerink" userId="8afea143-2072-4321-832c-d695a2a40b89" providerId="ADAL" clId="{3DC6EFFC-383B-4589-8A03-4BFE273DE4D0}" dt="2022-09-22T07:47:33.271" v="192" actId="6549"/>
          <ac:spMkLst>
            <pc:docMk/>
            <pc:sldMk cId="1740269285" sldId="272"/>
            <ac:spMk id="3" creationId="{00000000-0000-0000-0000-000000000000}"/>
          </ac:spMkLst>
        </pc:spChg>
        <pc:spChg chg="add">
          <ac:chgData name="Jacintha Westerink" userId="8afea143-2072-4321-832c-d695a2a40b89" providerId="ADAL" clId="{3DC6EFFC-383B-4589-8A03-4BFE273DE4D0}" dt="2022-09-22T07:47:10.596" v="187" actId="26606"/>
          <ac:spMkLst>
            <pc:docMk/>
            <pc:sldMk cId="1740269285" sldId="272"/>
            <ac:spMk id="14" creationId="{B3684CCF-CEBB-4D8E-A366-95E43D4C790B}"/>
          </ac:spMkLst>
        </pc:spChg>
        <pc:spChg chg="add">
          <ac:chgData name="Jacintha Westerink" userId="8afea143-2072-4321-832c-d695a2a40b89" providerId="ADAL" clId="{3DC6EFFC-383B-4589-8A03-4BFE273DE4D0}" dt="2022-09-22T07:47:10.596" v="187" actId="26606"/>
          <ac:spMkLst>
            <pc:docMk/>
            <pc:sldMk cId="1740269285" sldId="272"/>
            <ac:spMk id="16" creationId="{70BEB1E7-2F88-40BC-B73D-42E5B6F80BFC}"/>
          </ac:spMkLst>
        </pc:spChg>
        <pc:picChg chg="add mod">
          <ac:chgData name="Jacintha Westerink" userId="8afea143-2072-4321-832c-d695a2a40b89" providerId="ADAL" clId="{3DC6EFFC-383B-4589-8A03-4BFE273DE4D0}" dt="2022-09-22T07:47:10.596" v="187" actId="26606"/>
          <ac:picMkLst>
            <pc:docMk/>
            <pc:sldMk cId="1740269285" sldId="272"/>
            <ac:picMk id="5" creationId="{ECD92A0B-98C5-52D5-4F5E-DCB81086ED86}"/>
          </ac:picMkLst>
        </pc:picChg>
        <pc:picChg chg="add mod ord">
          <ac:chgData name="Jacintha Westerink" userId="8afea143-2072-4321-832c-d695a2a40b89" providerId="ADAL" clId="{3DC6EFFC-383B-4589-8A03-4BFE273DE4D0}" dt="2022-09-22T07:47:10.596" v="187" actId="26606"/>
          <ac:picMkLst>
            <pc:docMk/>
            <pc:sldMk cId="1740269285" sldId="272"/>
            <ac:picMk id="7" creationId="{CB4B2333-7562-89DA-69F8-808FD5D2677B}"/>
          </ac:picMkLst>
        </pc:picChg>
        <pc:picChg chg="add mod">
          <ac:chgData name="Jacintha Westerink" userId="8afea143-2072-4321-832c-d695a2a40b89" providerId="ADAL" clId="{3DC6EFFC-383B-4589-8A03-4BFE273DE4D0}" dt="2022-09-22T07:47:10.596" v="187" actId="26606"/>
          <ac:picMkLst>
            <pc:docMk/>
            <pc:sldMk cId="1740269285" sldId="272"/>
            <ac:picMk id="9" creationId="{456F2C9C-35E7-8C1B-83B8-85B4514D7F64}"/>
          </ac:picMkLst>
        </pc:picChg>
      </pc:sldChg>
      <pc:sldChg chg="modSp mod">
        <pc:chgData name="Jacintha Westerink" userId="8afea143-2072-4321-832c-d695a2a40b89" providerId="ADAL" clId="{3DC6EFFC-383B-4589-8A03-4BFE273DE4D0}" dt="2022-09-22T07:50:16.872" v="233" actId="1076"/>
        <pc:sldMkLst>
          <pc:docMk/>
          <pc:sldMk cId="3931749330" sldId="274"/>
        </pc:sldMkLst>
        <pc:spChg chg="mod">
          <ac:chgData name="Jacintha Westerink" userId="8afea143-2072-4321-832c-d695a2a40b89" providerId="ADAL" clId="{3DC6EFFC-383B-4589-8A03-4BFE273DE4D0}" dt="2022-09-22T07:49:59.822" v="231" actId="1076"/>
          <ac:spMkLst>
            <pc:docMk/>
            <pc:sldMk cId="3931749330" sldId="274"/>
            <ac:spMk id="2" creationId="{00000000-0000-0000-0000-000000000000}"/>
          </ac:spMkLst>
        </pc:spChg>
        <pc:spChg chg="mod">
          <ac:chgData name="Jacintha Westerink" userId="8afea143-2072-4321-832c-d695a2a40b89" providerId="ADAL" clId="{3DC6EFFC-383B-4589-8A03-4BFE273DE4D0}" dt="2022-09-22T07:50:10.580" v="232" actId="1076"/>
          <ac:spMkLst>
            <pc:docMk/>
            <pc:sldMk cId="3931749330" sldId="274"/>
            <ac:spMk id="3" creationId="{00000000-0000-0000-0000-000000000000}"/>
          </ac:spMkLst>
        </pc:spChg>
        <pc:spChg chg="mod">
          <ac:chgData name="Jacintha Westerink" userId="8afea143-2072-4321-832c-d695a2a40b89" providerId="ADAL" clId="{3DC6EFFC-383B-4589-8A03-4BFE273DE4D0}" dt="2022-09-22T07:49:55.234" v="230" actId="1076"/>
          <ac:spMkLst>
            <pc:docMk/>
            <pc:sldMk cId="3931749330" sldId="274"/>
            <ac:spMk id="5" creationId="{D788FEE2-565A-4995-A373-3365D1313207}"/>
          </ac:spMkLst>
        </pc:spChg>
        <pc:picChg chg="mod">
          <ac:chgData name="Jacintha Westerink" userId="8afea143-2072-4321-832c-d695a2a40b89" providerId="ADAL" clId="{3DC6EFFC-383B-4589-8A03-4BFE273DE4D0}" dt="2022-09-22T07:50:16.872" v="233" actId="1076"/>
          <ac:picMkLst>
            <pc:docMk/>
            <pc:sldMk cId="3931749330" sldId="274"/>
            <ac:picMk id="4" creationId="{00000000-0000-0000-0000-000000000000}"/>
          </ac:picMkLst>
        </pc:picChg>
      </pc:sldChg>
      <pc:sldChg chg="addSp delSp modSp mod setBg">
        <pc:chgData name="Jacintha Westerink" userId="8afea143-2072-4321-832c-d695a2a40b89" providerId="ADAL" clId="{3DC6EFFC-383B-4589-8A03-4BFE273DE4D0}" dt="2022-09-22T07:33:22.898" v="73" actId="1076"/>
        <pc:sldMkLst>
          <pc:docMk/>
          <pc:sldMk cId="215423312" sldId="279"/>
        </pc:sldMkLst>
        <pc:spChg chg="mod">
          <ac:chgData name="Jacintha Westerink" userId="8afea143-2072-4321-832c-d695a2a40b89" providerId="ADAL" clId="{3DC6EFFC-383B-4589-8A03-4BFE273DE4D0}" dt="2022-09-22T07:33:06.067" v="70" actId="26606"/>
          <ac:spMkLst>
            <pc:docMk/>
            <pc:sldMk cId="215423312" sldId="279"/>
            <ac:spMk id="2" creationId="{00000000-0000-0000-0000-000000000000}"/>
          </ac:spMkLst>
        </pc:spChg>
        <pc:spChg chg="add del">
          <ac:chgData name="Jacintha Westerink" userId="8afea143-2072-4321-832c-d695a2a40b89" providerId="ADAL" clId="{3DC6EFFC-383B-4589-8A03-4BFE273DE4D0}" dt="2022-09-22T07:33:06.067" v="70" actId="26606"/>
          <ac:spMkLst>
            <pc:docMk/>
            <pc:sldMk cId="215423312" sldId="279"/>
            <ac:spMk id="9" creationId="{5DF40726-9B19-4165-9C26-757D16E19E23}"/>
          </ac:spMkLst>
        </pc:spChg>
        <pc:spChg chg="add del">
          <ac:chgData name="Jacintha Westerink" userId="8afea143-2072-4321-832c-d695a2a40b89" providerId="ADAL" clId="{3DC6EFFC-383B-4589-8A03-4BFE273DE4D0}" dt="2022-09-22T07:33:06.067" v="70" actId="26606"/>
          <ac:spMkLst>
            <pc:docMk/>
            <pc:sldMk cId="215423312" sldId="279"/>
            <ac:spMk id="11" creationId="{2089CB41-F399-4AEB-980C-5BFB1049CBED}"/>
          </ac:spMkLst>
        </pc:spChg>
        <pc:spChg chg="add del">
          <ac:chgData name="Jacintha Westerink" userId="8afea143-2072-4321-832c-d695a2a40b89" providerId="ADAL" clId="{3DC6EFFC-383B-4589-8A03-4BFE273DE4D0}" dt="2022-09-22T07:33:06.067" v="70" actId="26606"/>
          <ac:spMkLst>
            <pc:docMk/>
            <pc:sldMk cId="215423312" sldId="279"/>
            <ac:spMk id="13" creationId="{1BFC967B-3DD6-463D-9DB9-6E4419AE0DAA}"/>
          </ac:spMkLst>
        </pc:spChg>
        <pc:picChg chg="add mod">
          <ac:chgData name="Jacintha Westerink" userId="8afea143-2072-4321-832c-d695a2a40b89" providerId="ADAL" clId="{3DC6EFFC-383B-4589-8A03-4BFE273DE4D0}" dt="2022-09-22T07:33:22.898" v="73" actId="1076"/>
          <ac:picMkLst>
            <pc:docMk/>
            <pc:sldMk cId="215423312" sldId="279"/>
            <ac:picMk id="4" creationId="{00393832-5C5B-5FE2-3B7D-A2CCA5964F9B}"/>
          </ac:picMkLst>
        </pc:picChg>
      </pc:sldChg>
      <pc:sldChg chg="delSp modSp mod">
        <pc:chgData name="Jacintha Westerink" userId="8afea143-2072-4321-832c-d695a2a40b89" providerId="ADAL" clId="{3DC6EFFC-383B-4589-8A03-4BFE273DE4D0}" dt="2022-09-22T07:34:35.974" v="75" actId="1076"/>
        <pc:sldMkLst>
          <pc:docMk/>
          <pc:sldMk cId="133046114" sldId="283"/>
        </pc:sldMkLst>
        <pc:spChg chg="mod">
          <ac:chgData name="Jacintha Westerink" userId="8afea143-2072-4321-832c-d695a2a40b89" providerId="ADAL" clId="{3DC6EFFC-383B-4589-8A03-4BFE273DE4D0}" dt="2022-09-22T07:34:35.974" v="75" actId="1076"/>
          <ac:spMkLst>
            <pc:docMk/>
            <pc:sldMk cId="133046114" sldId="283"/>
            <ac:spMk id="3" creationId="{00000000-0000-0000-0000-000000000000}"/>
          </ac:spMkLst>
        </pc:spChg>
        <pc:spChg chg="del">
          <ac:chgData name="Jacintha Westerink" userId="8afea143-2072-4321-832c-d695a2a40b89" providerId="ADAL" clId="{3DC6EFFC-383B-4589-8A03-4BFE273DE4D0}" dt="2022-09-22T07:34:31.512" v="74" actId="478"/>
          <ac:spMkLst>
            <pc:docMk/>
            <pc:sldMk cId="133046114" sldId="283"/>
            <ac:spMk id="4" creationId="{1A884EF2-2E0F-4DCB-9802-9F65842BB6EB}"/>
          </ac:spMkLst>
        </pc:spChg>
      </pc:sldChg>
      <pc:sldChg chg="modAnim">
        <pc:chgData name="Jacintha Westerink" userId="8afea143-2072-4321-832c-d695a2a40b89" providerId="ADAL" clId="{3DC6EFFC-383B-4589-8A03-4BFE273DE4D0}" dt="2022-09-22T07:36:04.385" v="78"/>
        <pc:sldMkLst>
          <pc:docMk/>
          <pc:sldMk cId="1905550945" sldId="285"/>
        </pc:sldMkLst>
      </pc:sldChg>
      <pc:sldChg chg="addSp modSp mod modAnim">
        <pc:chgData name="Jacintha Westerink" userId="8afea143-2072-4321-832c-d695a2a40b89" providerId="ADAL" clId="{3DC6EFFC-383B-4589-8A03-4BFE273DE4D0}" dt="2022-09-22T07:39:34.444" v="178" actId="1582"/>
        <pc:sldMkLst>
          <pc:docMk/>
          <pc:sldMk cId="3082892393" sldId="286"/>
        </pc:sldMkLst>
        <pc:spChg chg="mod">
          <ac:chgData name="Jacintha Westerink" userId="8afea143-2072-4321-832c-d695a2a40b89" providerId="ADAL" clId="{3DC6EFFC-383B-4589-8A03-4BFE273DE4D0}" dt="2022-09-22T07:38:28.165" v="174" actId="20577"/>
          <ac:spMkLst>
            <pc:docMk/>
            <pc:sldMk cId="3082892393" sldId="286"/>
            <ac:spMk id="2" creationId="{00000000-0000-0000-0000-000000000000}"/>
          </ac:spMkLst>
        </pc:spChg>
        <pc:cxnChg chg="add mod">
          <ac:chgData name="Jacintha Westerink" userId="8afea143-2072-4321-832c-d695a2a40b89" providerId="ADAL" clId="{3DC6EFFC-383B-4589-8A03-4BFE273DE4D0}" dt="2022-09-22T07:39:34.444" v="178" actId="1582"/>
          <ac:cxnSpMkLst>
            <pc:docMk/>
            <pc:sldMk cId="3082892393" sldId="286"/>
            <ac:cxnSpMk id="9" creationId="{69F49A33-5854-192A-053A-7B4A9EB980AB}"/>
          </ac:cxnSpMkLst>
        </pc:cxnChg>
      </pc:sldChg>
      <pc:sldChg chg="modSp mod">
        <pc:chgData name="Jacintha Westerink" userId="8afea143-2072-4321-832c-d695a2a40b89" providerId="ADAL" clId="{3DC6EFFC-383B-4589-8A03-4BFE273DE4D0}" dt="2022-09-22T07:50:55.119" v="234" actId="115"/>
        <pc:sldMkLst>
          <pc:docMk/>
          <pc:sldMk cId="3514187479" sldId="289"/>
        </pc:sldMkLst>
        <pc:spChg chg="mod">
          <ac:chgData name="Jacintha Westerink" userId="8afea143-2072-4321-832c-d695a2a40b89" providerId="ADAL" clId="{3DC6EFFC-383B-4589-8A03-4BFE273DE4D0}" dt="2022-09-22T07:50:55.119" v="234" actId="115"/>
          <ac:spMkLst>
            <pc:docMk/>
            <pc:sldMk cId="3514187479" sldId="289"/>
            <ac:spMk id="3" creationId="{94D89971-EF94-49C2-A266-5F0F04FFE45A}"/>
          </ac:spMkLst>
        </pc:spChg>
      </pc:sldChg>
      <pc:sldChg chg="modSp mod">
        <pc:chgData name="Jacintha Westerink" userId="8afea143-2072-4321-832c-d695a2a40b89" providerId="ADAL" clId="{3DC6EFFC-383B-4589-8A03-4BFE273DE4D0}" dt="2022-09-22T07:48:50.187" v="225" actId="20577"/>
        <pc:sldMkLst>
          <pc:docMk/>
          <pc:sldMk cId="3892540380" sldId="291"/>
        </pc:sldMkLst>
        <pc:spChg chg="mod">
          <ac:chgData name="Jacintha Westerink" userId="8afea143-2072-4321-832c-d695a2a40b89" providerId="ADAL" clId="{3DC6EFFC-383B-4589-8A03-4BFE273DE4D0}" dt="2022-09-22T07:48:50.187" v="225" actId="20577"/>
          <ac:spMkLst>
            <pc:docMk/>
            <pc:sldMk cId="3892540380" sldId="291"/>
            <ac:spMk id="3" creationId="{00000000-0000-0000-0000-000000000000}"/>
          </ac:spMkLst>
        </pc:spChg>
      </pc:sldChg>
      <pc:sldChg chg="del">
        <pc:chgData name="Jacintha Westerink" userId="8afea143-2072-4321-832c-d695a2a40b89" providerId="ADAL" clId="{3DC6EFFC-383B-4589-8A03-4BFE273DE4D0}" dt="2022-09-13T09:21:31.259" v="32" actId="47"/>
        <pc:sldMkLst>
          <pc:docMk/>
          <pc:sldMk cId="4077210596" sldId="322"/>
        </pc:sldMkLst>
      </pc:sldChg>
      <pc:sldChg chg="del">
        <pc:chgData name="Jacintha Westerink" userId="8afea143-2072-4321-832c-d695a2a40b89" providerId="ADAL" clId="{3DC6EFFC-383B-4589-8A03-4BFE273DE4D0}" dt="2022-09-13T09:21:31.988" v="33" actId="47"/>
        <pc:sldMkLst>
          <pc:docMk/>
          <pc:sldMk cId="1899363125" sldId="323"/>
        </pc:sldMkLst>
      </pc:sldChg>
      <pc:sldChg chg="del">
        <pc:chgData name="Jacintha Westerink" userId="8afea143-2072-4321-832c-d695a2a40b89" providerId="ADAL" clId="{3DC6EFFC-383B-4589-8A03-4BFE273DE4D0}" dt="2022-09-13T09:21:33.327" v="35" actId="47"/>
        <pc:sldMkLst>
          <pc:docMk/>
          <pc:sldMk cId="739445686" sldId="324"/>
        </pc:sldMkLst>
      </pc:sldChg>
      <pc:sldChg chg="del">
        <pc:chgData name="Jacintha Westerink" userId="8afea143-2072-4321-832c-d695a2a40b89" providerId="ADAL" clId="{3DC6EFFC-383B-4589-8A03-4BFE273DE4D0}" dt="2022-09-13T09:21:34.583" v="37" actId="47"/>
        <pc:sldMkLst>
          <pc:docMk/>
          <pc:sldMk cId="4230017025" sldId="325"/>
        </pc:sldMkLst>
      </pc:sldChg>
      <pc:sldChg chg="del">
        <pc:chgData name="Jacintha Westerink" userId="8afea143-2072-4321-832c-d695a2a40b89" providerId="ADAL" clId="{3DC6EFFC-383B-4589-8A03-4BFE273DE4D0}" dt="2022-09-13T09:21:39.117" v="40" actId="47"/>
        <pc:sldMkLst>
          <pc:docMk/>
          <pc:sldMk cId="1206834931" sldId="326"/>
        </pc:sldMkLst>
      </pc:sldChg>
      <pc:sldChg chg="del">
        <pc:chgData name="Jacintha Westerink" userId="8afea143-2072-4321-832c-d695a2a40b89" providerId="ADAL" clId="{3DC6EFFC-383B-4589-8A03-4BFE273DE4D0}" dt="2022-09-13T09:21:40.163" v="41" actId="47"/>
        <pc:sldMkLst>
          <pc:docMk/>
          <pc:sldMk cId="3838278038" sldId="327"/>
        </pc:sldMkLst>
      </pc:sldChg>
      <pc:sldChg chg="del">
        <pc:chgData name="Jacintha Westerink" userId="8afea143-2072-4321-832c-d695a2a40b89" providerId="ADAL" clId="{3DC6EFFC-383B-4589-8A03-4BFE273DE4D0}" dt="2022-09-13T09:21:41.299" v="42" actId="47"/>
        <pc:sldMkLst>
          <pc:docMk/>
          <pc:sldMk cId="2725000323" sldId="328"/>
        </pc:sldMkLst>
      </pc:sldChg>
      <pc:sldChg chg="del">
        <pc:chgData name="Jacintha Westerink" userId="8afea143-2072-4321-832c-d695a2a40b89" providerId="ADAL" clId="{3DC6EFFC-383B-4589-8A03-4BFE273DE4D0}" dt="2022-09-13T09:21:42.771" v="43" actId="47"/>
        <pc:sldMkLst>
          <pc:docMk/>
          <pc:sldMk cId="3072817671" sldId="329"/>
        </pc:sldMkLst>
      </pc:sldChg>
      <pc:sldChg chg="del">
        <pc:chgData name="Jacintha Westerink" userId="8afea143-2072-4321-832c-d695a2a40b89" providerId="ADAL" clId="{3DC6EFFC-383B-4589-8A03-4BFE273DE4D0}" dt="2022-09-13T09:21:45.675" v="44" actId="47"/>
        <pc:sldMkLst>
          <pc:docMk/>
          <pc:sldMk cId="2023184933" sldId="330"/>
        </pc:sldMkLst>
      </pc:sldChg>
      <pc:sldChg chg="del">
        <pc:chgData name="Jacintha Westerink" userId="8afea143-2072-4321-832c-d695a2a40b89" providerId="ADAL" clId="{3DC6EFFC-383B-4589-8A03-4BFE273DE4D0}" dt="2022-09-13T09:21:30.411" v="31" actId="47"/>
        <pc:sldMkLst>
          <pc:docMk/>
          <pc:sldMk cId="531203044"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8BC3E-A84C-4224-8517-8D66A623C114}" type="datetimeFigureOut">
              <a:rPr lang="nl-NL" smtClean="0"/>
              <a:t>22-9-2022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F3017-FBD4-4F03-8588-ACAE7AECBD70}" type="slidenum">
              <a:rPr lang="nl-NL" smtClean="0"/>
              <a:t>‹nr.›</a:t>
            </a:fld>
            <a:endParaRPr lang="nl-NL"/>
          </a:p>
        </p:txBody>
      </p:sp>
    </p:spTree>
    <p:extLst>
      <p:ext uri="{BB962C8B-B14F-4D97-AF65-F5344CB8AC3E}">
        <p14:creationId xmlns:p14="http://schemas.microsoft.com/office/powerpoint/2010/main" val="2602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E6A97-8A89-495A-ADC7-EB0DE405BD3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BEE414F-464A-4BF0-8300-2376657C14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E42D171-E3CE-43B3-827E-4FA3FB06AE50}"/>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658DF7B9-903C-4C0E-85EF-92D025C83F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8E22F7-6FE5-4023-AAA1-D8B61360E116}"/>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13540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46C7D-2108-4737-95BE-C4195FCD30E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0FE1057-E43F-4556-A998-6E860C32A3B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4F214D3-0777-4436-ADCC-EF1012D53B15}"/>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72CBD16D-1E80-47E4-9239-7328438535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497A16-C398-4E58-9904-AEB2786F2CCA}"/>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2837068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2E6AEC4-868C-4E77-A8E2-DEEB8DC17CE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BFBB4AB-7D93-4760-8119-42734CF655E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665EF6-0029-4CC0-A9C3-E5FDA7168BF9}"/>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7E31B1E2-F22E-4D5C-9C25-0340F0EC9E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12C49C-BC45-4397-9680-2706E01625EA}"/>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3177122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22847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1338747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1521794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22-9-2022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600853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5DAD1F9-5E93-49CA-8539-EFC25FEE0374}" type="datetimeFigureOut">
              <a:rPr lang="nl-NL" smtClean="0"/>
              <a:t>22-9-2022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54918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5DAD1F9-5E93-49CA-8539-EFC25FEE0374}" type="datetimeFigureOut">
              <a:rPr lang="nl-NL" smtClean="0"/>
              <a:t>22-9-2022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4057815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5DAD1F9-5E93-49CA-8539-EFC25FEE0374}" type="datetimeFigureOut">
              <a:rPr lang="nl-NL" smtClean="0"/>
              <a:t>22-9-2022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68454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22-9-2022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191572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C8D4A0-B2FC-4082-8CF9-9894E80460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1CDE587-123A-4B65-9920-CEC8B94BBE8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39C82D-EB75-42E7-BCCA-EBA57131B041}"/>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FB6080AF-84CE-4270-8F9D-805C0EE195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9F7601-5953-42FA-9820-5D36A72FC0AB}"/>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2546740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B5DAD1F9-5E93-49CA-8539-EFC25FEE0374}" type="datetimeFigureOut">
              <a:rPr lang="nl-NL" smtClean="0"/>
              <a:t>22-9-2022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759775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23833710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5DAD1F9-5E93-49CA-8539-EFC25FEE0374}" type="datetimeFigureOut">
              <a:rPr lang="nl-NL" smtClean="0"/>
              <a:t>22-9-2022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C731F66-B985-4FDD-AD53-E97C19ED9BD8}" type="slidenum">
              <a:rPr lang="nl-NL" smtClean="0"/>
              <a:t>‹nr.›</a:t>
            </a:fld>
            <a:endParaRPr lang="nl-NL"/>
          </a:p>
        </p:txBody>
      </p:sp>
    </p:spTree>
    <p:extLst>
      <p:ext uri="{BB962C8B-B14F-4D97-AF65-F5344CB8AC3E}">
        <p14:creationId xmlns:p14="http://schemas.microsoft.com/office/powerpoint/2010/main" val="376374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38B081-2ECD-4CC4-8BCE-818A134CE6F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406A46B-9C76-4506-8403-8373EAB933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04DD2DF-3005-44B3-BA05-DF1B42B43D9B}"/>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974C0016-5D06-4311-963E-822BB539905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28A0FE-0214-4197-B459-113A13A5D666}"/>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3172090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501A15-0DE0-4D28-B27F-439447CB052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CB7704C-8A85-459F-AB83-69642822A11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91D893E-F4CC-481A-BCF4-58CD56ADB17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E15D98A-62A0-4A22-A4E8-502547A707E1}"/>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6" name="Tijdelijke aanduiding voor voettekst 5">
            <a:extLst>
              <a:ext uri="{FF2B5EF4-FFF2-40B4-BE49-F238E27FC236}">
                <a16:creationId xmlns:a16="http://schemas.microsoft.com/office/drawing/2014/main" id="{A9A11810-ADBC-4ABD-822E-DA4FCAA332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9BE22E3-8A23-48C8-AD9A-9C6D12DB62E9}"/>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377350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42202-019E-47E9-872C-AE89F2C16B2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3C40BA2-21F8-4B83-ABB5-9951844CC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7F5E6FE-4626-4FA1-B7D8-50363D7A44F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7C01039-1461-4ADE-9285-2C7E192F0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B613AED-27C2-4B42-8AFD-6C2E4A2AFB4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FB57E03-64B6-46B6-A8B9-7B252BFC844D}"/>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8" name="Tijdelijke aanduiding voor voettekst 7">
            <a:extLst>
              <a:ext uri="{FF2B5EF4-FFF2-40B4-BE49-F238E27FC236}">
                <a16:creationId xmlns:a16="http://schemas.microsoft.com/office/drawing/2014/main" id="{03022B2B-04CC-4846-934A-9DE3EA57FAC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EB036DF-6CF2-4544-A087-BDBCF1B802FA}"/>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30583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35C8A-5605-4C5A-9EFA-FB31EAD1549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55BABF1-7900-4323-85F2-E9DF2A1AB129}"/>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4" name="Tijdelijke aanduiding voor voettekst 3">
            <a:extLst>
              <a:ext uri="{FF2B5EF4-FFF2-40B4-BE49-F238E27FC236}">
                <a16:creationId xmlns:a16="http://schemas.microsoft.com/office/drawing/2014/main" id="{2C27BF23-5EC4-4B53-B44D-6438C442868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458B3EF-1184-480B-BFEE-4F6AA1E57794}"/>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31486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43B5B77-EE1B-41C4-BD65-991B798040A2}"/>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3" name="Tijdelijke aanduiding voor voettekst 2">
            <a:extLst>
              <a:ext uri="{FF2B5EF4-FFF2-40B4-BE49-F238E27FC236}">
                <a16:creationId xmlns:a16="http://schemas.microsoft.com/office/drawing/2014/main" id="{6BC07810-BAED-49C7-903E-99BF1EC4529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83AF0A6-88A9-45B2-962A-4596C5F374C0}"/>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3582164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231B57-3FDC-4818-AB4F-90168B1FEFB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3B27316-25F1-48A3-BECF-373558AA5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CD096B1-33E1-436A-8034-6C582AD05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EDED72E-2012-41CC-AA9E-BED07083379B}"/>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6" name="Tijdelijke aanduiding voor voettekst 5">
            <a:extLst>
              <a:ext uri="{FF2B5EF4-FFF2-40B4-BE49-F238E27FC236}">
                <a16:creationId xmlns:a16="http://schemas.microsoft.com/office/drawing/2014/main" id="{3F4B18E1-F920-4AC9-8B86-2B5C51DEFD3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174524-6246-4E0A-8ACF-4631AA845334}"/>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165137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58881A-3C1A-472E-86FA-970AAB6B822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161CC55-4121-4545-97C7-B67A083A20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44879CF-8534-422E-848A-B905A22C2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7659952-4136-467C-BDAE-E0C713913546}"/>
              </a:ext>
            </a:extLst>
          </p:cNvPr>
          <p:cNvSpPr>
            <a:spLocks noGrp="1"/>
          </p:cNvSpPr>
          <p:nvPr>
            <p:ph type="dt" sz="half" idx="10"/>
          </p:nvPr>
        </p:nvSpPr>
        <p:spPr/>
        <p:txBody>
          <a:bodyPr/>
          <a:lstStyle/>
          <a:p>
            <a:fld id="{C1C7EC5B-322D-46D3-AF1D-6BE62478C50E}" type="datetimeFigureOut">
              <a:rPr lang="nl-NL" smtClean="0"/>
              <a:t>22-9-2022</a:t>
            </a:fld>
            <a:endParaRPr lang="nl-NL"/>
          </a:p>
        </p:txBody>
      </p:sp>
      <p:sp>
        <p:nvSpPr>
          <p:cNvPr id="6" name="Tijdelijke aanduiding voor voettekst 5">
            <a:extLst>
              <a:ext uri="{FF2B5EF4-FFF2-40B4-BE49-F238E27FC236}">
                <a16:creationId xmlns:a16="http://schemas.microsoft.com/office/drawing/2014/main" id="{F0993382-2B5D-44DB-A5BE-4336BAEC7D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24BABC3-6CD3-4EBC-B8DC-2D35F9E1A9ED}"/>
              </a:ext>
            </a:extLst>
          </p:cNvPr>
          <p:cNvSpPr>
            <a:spLocks noGrp="1"/>
          </p:cNvSpPr>
          <p:nvPr>
            <p:ph type="sldNum" sz="quarter" idx="12"/>
          </p:nvPr>
        </p:nvSpPr>
        <p:spPr/>
        <p:txBody>
          <a:bodyPr/>
          <a:lstStyle/>
          <a:p>
            <a:fld id="{7A056F91-1B0E-4554-8D50-299978E1A946}" type="slidenum">
              <a:rPr lang="nl-NL" smtClean="0"/>
              <a:t>‹nr.›</a:t>
            </a:fld>
            <a:endParaRPr lang="nl-NL"/>
          </a:p>
        </p:txBody>
      </p:sp>
    </p:spTree>
    <p:extLst>
      <p:ext uri="{BB962C8B-B14F-4D97-AF65-F5344CB8AC3E}">
        <p14:creationId xmlns:p14="http://schemas.microsoft.com/office/powerpoint/2010/main" val="2395372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953BB85-2F30-42C4-A3DB-C2C9E213A7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4F035B0-3787-4D7C-978A-21599A243B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0627EC-7D88-4186-A588-8C1233CC5A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7EC5B-322D-46D3-AF1D-6BE62478C50E}" type="datetimeFigureOut">
              <a:rPr lang="nl-NL" smtClean="0"/>
              <a:t>22-9-2022</a:t>
            </a:fld>
            <a:endParaRPr lang="nl-NL"/>
          </a:p>
        </p:txBody>
      </p:sp>
      <p:sp>
        <p:nvSpPr>
          <p:cNvPr id="5" name="Tijdelijke aanduiding voor voettekst 4">
            <a:extLst>
              <a:ext uri="{FF2B5EF4-FFF2-40B4-BE49-F238E27FC236}">
                <a16:creationId xmlns:a16="http://schemas.microsoft.com/office/drawing/2014/main" id="{D7464244-AE93-4FC3-98B2-B1AF480C4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E82453A2-19BE-4D1B-8120-E007B86EA8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56F91-1B0E-4554-8D50-299978E1A946}" type="slidenum">
              <a:rPr lang="nl-NL" smtClean="0"/>
              <a:t>‹nr.›</a:t>
            </a:fld>
            <a:endParaRPr lang="nl-NL"/>
          </a:p>
        </p:txBody>
      </p:sp>
    </p:spTree>
    <p:extLst>
      <p:ext uri="{BB962C8B-B14F-4D97-AF65-F5344CB8AC3E}">
        <p14:creationId xmlns:p14="http://schemas.microsoft.com/office/powerpoint/2010/main" val="2860397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AD1F9-5E93-49CA-8539-EFC25FEE0374}" type="datetimeFigureOut">
              <a:rPr lang="nl-NL" smtClean="0"/>
              <a:t>22-9-2022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31F66-B985-4FDD-AD53-E97C19ED9BD8}" type="slidenum">
              <a:rPr lang="nl-NL" smtClean="0"/>
              <a:t>‹nr.›</a:t>
            </a:fld>
            <a:endParaRPr lang="nl-NL"/>
          </a:p>
        </p:txBody>
      </p:sp>
    </p:spTree>
    <p:extLst>
      <p:ext uri="{BB962C8B-B14F-4D97-AF65-F5344CB8AC3E}">
        <p14:creationId xmlns:p14="http://schemas.microsoft.com/office/powerpoint/2010/main" val="1928913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youtu.be/C0POANU6ksQ" TargetMode="Externa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134B0-BD00-47DD-BB96-BB5AF2EA8F18}"/>
              </a:ext>
            </a:extLst>
          </p:cNvPr>
          <p:cNvSpPr>
            <a:spLocks noGrp="1"/>
          </p:cNvSpPr>
          <p:nvPr>
            <p:ph type="ctrTitle"/>
          </p:nvPr>
        </p:nvSpPr>
        <p:spPr/>
        <p:txBody>
          <a:bodyPr/>
          <a:lstStyle/>
          <a:p>
            <a:r>
              <a:rPr lang="nl-NL" dirty="0"/>
              <a:t>De groene kamer	</a:t>
            </a:r>
          </a:p>
        </p:txBody>
      </p:sp>
      <p:sp>
        <p:nvSpPr>
          <p:cNvPr id="3" name="Ondertitel 2">
            <a:extLst>
              <a:ext uri="{FF2B5EF4-FFF2-40B4-BE49-F238E27FC236}">
                <a16:creationId xmlns:a16="http://schemas.microsoft.com/office/drawing/2014/main" id="{4B1CD741-687F-41B4-9652-8404DE9E4369}"/>
              </a:ext>
            </a:extLst>
          </p:cNvPr>
          <p:cNvSpPr>
            <a:spLocks noGrp="1"/>
          </p:cNvSpPr>
          <p:nvPr>
            <p:ph type="subTitle" idx="1"/>
          </p:nvPr>
        </p:nvSpPr>
        <p:spPr>
          <a:xfrm>
            <a:off x="1603513" y="4665525"/>
            <a:ext cx="9144000" cy="1655762"/>
          </a:xfrm>
        </p:spPr>
        <p:txBody>
          <a:bodyPr/>
          <a:lstStyle/>
          <a:p>
            <a:r>
              <a:rPr lang="nl-NL" dirty="0">
                <a:solidFill>
                  <a:schemeClr val="bg1">
                    <a:lumMod val="85000"/>
                  </a:schemeClr>
                </a:solidFill>
              </a:rPr>
              <a:t>De groene keten = verdieping op De groene kamer</a:t>
            </a:r>
          </a:p>
          <a:p>
            <a:r>
              <a:rPr lang="nl-NL" dirty="0">
                <a:solidFill>
                  <a:schemeClr val="bg1">
                    <a:lumMod val="85000"/>
                  </a:schemeClr>
                </a:solidFill>
              </a:rPr>
              <a:t>            = andere eindopdracht</a:t>
            </a:r>
          </a:p>
          <a:p>
            <a:r>
              <a:rPr lang="nl-NL" dirty="0">
                <a:solidFill>
                  <a:schemeClr val="bg1">
                    <a:lumMod val="85000"/>
                  </a:schemeClr>
                </a:solidFill>
              </a:rPr>
              <a:t>BOL niveau 4, leerjaar 2+</a:t>
            </a:r>
          </a:p>
        </p:txBody>
      </p:sp>
    </p:spTree>
    <p:extLst>
      <p:ext uri="{BB962C8B-B14F-4D97-AF65-F5344CB8AC3E}">
        <p14:creationId xmlns:p14="http://schemas.microsoft.com/office/powerpoint/2010/main" val="2380618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79957" y="293630"/>
            <a:ext cx="8987246" cy="6463308"/>
          </a:xfrm>
          <a:prstGeom prst="rect">
            <a:avLst/>
          </a:prstGeom>
          <a:noFill/>
        </p:spPr>
        <p:txBody>
          <a:bodyPr wrap="square" rtlCol="0">
            <a:spAutoFit/>
          </a:bodyPr>
          <a:lstStyle/>
          <a:p>
            <a:r>
              <a:rPr lang="nl-NL" dirty="0"/>
              <a:t>NOORD,  OOST,  ZUID, WEST</a:t>
            </a:r>
          </a:p>
          <a:p>
            <a:endParaRPr lang="nl-NL" dirty="0"/>
          </a:p>
          <a:p>
            <a:r>
              <a:rPr lang="nl-NL" dirty="0"/>
              <a:t>Raam op het noorden:</a:t>
            </a:r>
          </a:p>
          <a:p>
            <a:pPr marL="285750" indent="-285750">
              <a:buFont typeface="Arial" panose="020B0604020202020204" pitchFamily="34" charset="0"/>
              <a:buChar char="•"/>
            </a:pPr>
            <a:r>
              <a:rPr lang="nl-NL" dirty="0"/>
              <a:t>Geen zon</a:t>
            </a:r>
          </a:p>
          <a:p>
            <a:pPr marL="285750" indent="-285750">
              <a:buFont typeface="Arial" panose="020B0604020202020204" pitchFamily="34" charset="0"/>
              <a:buChar char="•"/>
            </a:pPr>
            <a:r>
              <a:rPr lang="nl-NL" dirty="0"/>
              <a:t>Planten die van nature zeer weinig licht nodig hebben</a:t>
            </a:r>
          </a:p>
          <a:p>
            <a:pPr marL="285750" indent="-285750">
              <a:buFont typeface="Arial" panose="020B0604020202020204" pitchFamily="34" charset="0"/>
              <a:buChar char="•"/>
            </a:pPr>
            <a:endParaRPr lang="nl-NL" dirty="0"/>
          </a:p>
          <a:p>
            <a:r>
              <a:rPr lang="nl-NL" dirty="0"/>
              <a:t>Raam op het oosten:</a:t>
            </a:r>
          </a:p>
          <a:p>
            <a:pPr marL="285750" indent="-285750">
              <a:buFont typeface="Arial" panose="020B0604020202020204" pitchFamily="34" charset="0"/>
              <a:buChar char="•"/>
            </a:pPr>
            <a:r>
              <a:rPr lang="nl-NL" dirty="0"/>
              <a:t>Ochtendzon</a:t>
            </a:r>
          </a:p>
          <a:p>
            <a:pPr marL="285750" indent="-285750">
              <a:buFont typeface="Arial" panose="020B0604020202020204" pitchFamily="34" charset="0"/>
              <a:buChar char="•"/>
            </a:pPr>
            <a:r>
              <a:rPr lang="nl-NL" dirty="0"/>
              <a:t>Planten die vrij veel licht nodig hebben.</a:t>
            </a:r>
          </a:p>
          <a:p>
            <a:pPr marL="285750" indent="-285750">
              <a:buFont typeface="Arial" panose="020B0604020202020204" pitchFamily="34" charset="0"/>
              <a:buChar char="•"/>
            </a:pPr>
            <a:r>
              <a:rPr lang="nl-NL" dirty="0"/>
              <a:t>Afschermen is niet nodig</a:t>
            </a:r>
          </a:p>
          <a:p>
            <a:pPr marL="285750" indent="-285750">
              <a:buFont typeface="Arial" panose="020B0604020202020204" pitchFamily="34" charset="0"/>
              <a:buChar char="•"/>
            </a:pPr>
            <a:r>
              <a:rPr lang="nl-NL" dirty="0"/>
              <a:t>Minder kans op verdrogen</a:t>
            </a:r>
          </a:p>
          <a:p>
            <a:pPr marL="285750" indent="-285750">
              <a:buFont typeface="Arial" panose="020B0604020202020204" pitchFamily="34" charset="0"/>
              <a:buChar char="•"/>
            </a:pPr>
            <a:endParaRPr lang="nl-NL" dirty="0"/>
          </a:p>
          <a:p>
            <a:r>
              <a:rPr lang="nl-NL" dirty="0"/>
              <a:t>Raam op het zuiden:</a:t>
            </a:r>
          </a:p>
          <a:p>
            <a:pPr marL="285750" indent="-285750">
              <a:buFont typeface="Arial" panose="020B0604020202020204" pitchFamily="34" charset="0"/>
              <a:buChar char="•"/>
            </a:pPr>
            <a:r>
              <a:rPr lang="nl-NL" dirty="0"/>
              <a:t>Minst gunstig. Volle zon</a:t>
            </a:r>
          </a:p>
          <a:p>
            <a:pPr marL="285750" indent="-285750">
              <a:buFont typeface="Arial" panose="020B0604020202020204" pitchFamily="34" charset="0"/>
              <a:buChar char="•"/>
            </a:pPr>
            <a:r>
              <a:rPr lang="nl-NL" dirty="0"/>
              <a:t>Hoge temperatuur achter glas</a:t>
            </a:r>
          </a:p>
          <a:p>
            <a:pPr marL="285750" indent="-285750">
              <a:buFont typeface="Arial" panose="020B0604020202020204" pitchFamily="34" charset="0"/>
              <a:buChar char="•"/>
            </a:pPr>
            <a:r>
              <a:rPr lang="nl-NL" dirty="0"/>
              <a:t>Veel verdamping / verbranding</a:t>
            </a:r>
          </a:p>
          <a:p>
            <a:pPr marL="285750" indent="-285750">
              <a:buFont typeface="Arial" panose="020B0604020202020204" pitchFamily="34" charset="0"/>
              <a:buChar char="•"/>
            </a:pPr>
            <a:r>
              <a:rPr lang="nl-NL" dirty="0"/>
              <a:t>Afschermen</a:t>
            </a:r>
          </a:p>
          <a:p>
            <a:pPr marL="285750" indent="-285750">
              <a:buFont typeface="Arial" panose="020B0604020202020204" pitchFamily="34" charset="0"/>
              <a:buChar char="•"/>
            </a:pPr>
            <a:endParaRPr lang="nl-NL" dirty="0"/>
          </a:p>
          <a:p>
            <a:r>
              <a:rPr lang="nl-NL" dirty="0"/>
              <a:t>Raam op het westen:</a:t>
            </a:r>
          </a:p>
          <a:p>
            <a:pPr marL="285750" indent="-285750">
              <a:buFont typeface="Arial" panose="020B0604020202020204" pitchFamily="34" charset="0"/>
              <a:buChar char="•"/>
            </a:pPr>
            <a:r>
              <a:rPr lang="nl-NL" dirty="0"/>
              <a:t>Middagzon</a:t>
            </a:r>
          </a:p>
          <a:p>
            <a:pPr marL="285750" indent="-285750">
              <a:buFont typeface="Arial" panose="020B0604020202020204" pitchFamily="34" charset="0"/>
              <a:buChar char="•"/>
            </a:pPr>
            <a:r>
              <a:rPr lang="nl-NL" dirty="0"/>
              <a:t>Planten die vrij veel licht nodig hebben</a:t>
            </a:r>
          </a:p>
          <a:p>
            <a:pPr marL="285750" indent="-285750">
              <a:buFont typeface="Arial" panose="020B0604020202020204" pitchFamily="34" charset="0"/>
              <a:buChar char="•"/>
            </a:pPr>
            <a:r>
              <a:rPr lang="nl-NL" dirty="0"/>
              <a:t>Afschermen is niet nodig</a:t>
            </a:r>
          </a:p>
          <a:p>
            <a:pPr marL="285750" indent="-285750">
              <a:buFont typeface="Arial" panose="020B0604020202020204" pitchFamily="34" charset="0"/>
              <a:buChar char="•"/>
            </a:pPr>
            <a:r>
              <a:rPr lang="nl-NL" dirty="0"/>
              <a:t>Minder kans op verdroging</a:t>
            </a:r>
          </a:p>
        </p:txBody>
      </p:sp>
      <p:pic>
        <p:nvPicPr>
          <p:cNvPr id="4" name="Afbeelding 3">
            <a:extLst>
              <a:ext uri="{FF2B5EF4-FFF2-40B4-BE49-F238E27FC236}">
                <a16:creationId xmlns:a16="http://schemas.microsoft.com/office/drawing/2014/main" id="{00393832-5C5B-5FE2-3B7D-A2CCA5964F9B}"/>
              </a:ext>
            </a:extLst>
          </p:cNvPr>
          <p:cNvPicPr>
            <a:picLocks noChangeAspect="1"/>
          </p:cNvPicPr>
          <p:nvPr/>
        </p:nvPicPr>
        <p:blipFill>
          <a:blip r:embed="rId2"/>
          <a:stretch>
            <a:fillRect/>
          </a:stretch>
        </p:blipFill>
        <p:spPr>
          <a:xfrm>
            <a:off x="8070574" y="1090406"/>
            <a:ext cx="3627369" cy="3852322"/>
          </a:xfrm>
          <a:prstGeom prst="rect">
            <a:avLst/>
          </a:prstGeom>
        </p:spPr>
      </p:pic>
    </p:spTree>
    <p:extLst>
      <p:ext uri="{BB962C8B-B14F-4D97-AF65-F5344CB8AC3E}">
        <p14:creationId xmlns:p14="http://schemas.microsoft.com/office/powerpoint/2010/main" val="21542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431074" y="594756"/>
            <a:ext cx="6531429" cy="3754874"/>
          </a:xfrm>
          <a:prstGeom prst="rect">
            <a:avLst/>
          </a:prstGeom>
        </p:spPr>
        <p:txBody>
          <a:bodyPr wrap="square">
            <a:spAutoFit/>
          </a:bodyPr>
          <a:lstStyle/>
          <a:p>
            <a:r>
              <a:rPr lang="nl-NL" sz="4000" dirty="0"/>
              <a:t> Kunstlicht</a:t>
            </a:r>
          </a:p>
          <a:p>
            <a:r>
              <a:rPr lang="nl-NL" dirty="0"/>
              <a:t> </a:t>
            </a:r>
          </a:p>
          <a:p>
            <a:endParaRPr lang="nl-NL" dirty="0"/>
          </a:p>
          <a:p>
            <a:endParaRPr lang="nl-NL" dirty="0"/>
          </a:p>
          <a:p>
            <a:r>
              <a:rPr lang="nl-NL" dirty="0"/>
              <a:t>Gewone gloeilampen, tl-buizen en halogeenlampen zijn niet geschikt om een plant bij te lichten. Ze geven te veel warmte af. Ook geven ze meer rood licht dan blauwviolet licht af. Je moet dus bijlichten met speciale plantenlampen. Gasontladingslampen zijn speciaal bedoeld om planten bij te lichten en geven licht af dat vergelijkbaar is met zonlicht.  </a:t>
            </a:r>
          </a:p>
          <a:p>
            <a:r>
              <a:rPr lang="nl-NL" dirty="0"/>
              <a:t> </a:t>
            </a:r>
          </a:p>
        </p:txBody>
      </p:sp>
      <p:pic>
        <p:nvPicPr>
          <p:cNvPr id="3" name="Afbeelding 2"/>
          <p:cNvPicPr>
            <a:picLocks noChangeAspect="1"/>
          </p:cNvPicPr>
          <p:nvPr/>
        </p:nvPicPr>
        <p:blipFill>
          <a:blip r:embed="rId2"/>
          <a:stretch>
            <a:fillRect/>
          </a:stretch>
        </p:blipFill>
        <p:spPr>
          <a:xfrm>
            <a:off x="6962503" y="3286674"/>
            <a:ext cx="4033838" cy="3048676"/>
          </a:xfrm>
          <a:prstGeom prst="rect">
            <a:avLst/>
          </a:prstGeom>
        </p:spPr>
      </p:pic>
    </p:spTree>
    <p:extLst>
      <p:ext uri="{BB962C8B-B14F-4D97-AF65-F5344CB8AC3E}">
        <p14:creationId xmlns:p14="http://schemas.microsoft.com/office/powerpoint/2010/main" val="296284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24A5CDD-7185-4E00-A2E7-8CA1A7EB62AC}"/>
              </a:ext>
            </a:extLst>
          </p:cNvPr>
          <p:cNvPicPr>
            <a:picLocks noChangeAspect="1"/>
          </p:cNvPicPr>
          <p:nvPr/>
        </p:nvPicPr>
        <p:blipFill>
          <a:blip r:embed="rId2"/>
          <a:stretch>
            <a:fillRect/>
          </a:stretch>
        </p:blipFill>
        <p:spPr>
          <a:xfrm>
            <a:off x="510291" y="452718"/>
            <a:ext cx="5061834" cy="3229933"/>
          </a:xfrm>
          <a:prstGeom prst="rect">
            <a:avLst/>
          </a:prstGeom>
        </p:spPr>
      </p:pic>
      <p:sp>
        <p:nvSpPr>
          <p:cNvPr id="2" name="Titel 1">
            <a:extLst>
              <a:ext uri="{FF2B5EF4-FFF2-40B4-BE49-F238E27FC236}">
                <a16:creationId xmlns:a16="http://schemas.microsoft.com/office/drawing/2014/main" id="{55871138-6093-4677-AB8C-2A97EF32356E}"/>
              </a:ext>
            </a:extLst>
          </p:cNvPr>
          <p:cNvSpPr>
            <a:spLocks noGrp="1"/>
          </p:cNvSpPr>
          <p:nvPr>
            <p:ph type="title"/>
          </p:nvPr>
        </p:nvSpPr>
        <p:spPr/>
        <p:txBody>
          <a:bodyPr/>
          <a:lstStyle/>
          <a:p>
            <a:endParaRPr lang="nl-NL" dirty="0"/>
          </a:p>
        </p:txBody>
      </p:sp>
      <p:pic>
        <p:nvPicPr>
          <p:cNvPr id="4" name="Tijdelijke aanduiding voor inhoud 3">
            <a:extLst>
              <a:ext uri="{FF2B5EF4-FFF2-40B4-BE49-F238E27FC236}">
                <a16:creationId xmlns:a16="http://schemas.microsoft.com/office/drawing/2014/main" id="{5B141C80-D69E-43E8-AEE8-767B5ECC2EB3}"/>
              </a:ext>
            </a:extLst>
          </p:cNvPr>
          <p:cNvPicPr>
            <a:picLocks noGrp="1"/>
          </p:cNvPicPr>
          <p:nvPr>
            <p:ph idx="1"/>
          </p:nvPr>
        </p:nvPicPr>
        <p:blipFill>
          <a:blip r:embed="rId3"/>
          <a:stretch>
            <a:fillRect/>
          </a:stretch>
        </p:blipFill>
        <p:spPr>
          <a:xfrm>
            <a:off x="5000624" y="1234123"/>
            <a:ext cx="6469063" cy="1749764"/>
          </a:xfrm>
          <a:prstGeom prst="rect">
            <a:avLst/>
          </a:prstGeom>
        </p:spPr>
      </p:pic>
      <p:pic>
        <p:nvPicPr>
          <p:cNvPr id="6" name="Afbeelding 5">
            <a:extLst>
              <a:ext uri="{FF2B5EF4-FFF2-40B4-BE49-F238E27FC236}">
                <a16:creationId xmlns:a16="http://schemas.microsoft.com/office/drawing/2014/main" id="{07DCCA3D-1CB8-44D4-86A2-2872C8EB061D}"/>
              </a:ext>
            </a:extLst>
          </p:cNvPr>
          <p:cNvPicPr>
            <a:picLocks noChangeAspect="1"/>
          </p:cNvPicPr>
          <p:nvPr/>
        </p:nvPicPr>
        <p:blipFill>
          <a:blip r:embed="rId4"/>
          <a:stretch>
            <a:fillRect/>
          </a:stretch>
        </p:blipFill>
        <p:spPr>
          <a:xfrm>
            <a:off x="7762875" y="3709222"/>
            <a:ext cx="4337934" cy="2593580"/>
          </a:xfrm>
          <a:prstGeom prst="rect">
            <a:avLst/>
          </a:prstGeom>
        </p:spPr>
      </p:pic>
      <p:pic>
        <p:nvPicPr>
          <p:cNvPr id="8" name="Afbeelding 7">
            <a:extLst>
              <a:ext uri="{FF2B5EF4-FFF2-40B4-BE49-F238E27FC236}">
                <a16:creationId xmlns:a16="http://schemas.microsoft.com/office/drawing/2014/main" id="{770C9848-8F66-46E1-B933-EC1E8BB8D9B9}"/>
              </a:ext>
            </a:extLst>
          </p:cNvPr>
          <p:cNvPicPr>
            <a:picLocks noChangeAspect="1"/>
          </p:cNvPicPr>
          <p:nvPr/>
        </p:nvPicPr>
        <p:blipFill>
          <a:blip r:embed="rId5"/>
          <a:stretch>
            <a:fillRect/>
          </a:stretch>
        </p:blipFill>
        <p:spPr>
          <a:xfrm>
            <a:off x="953477" y="4483106"/>
            <a:ext cx="7324725" cy="1085850"/>
          </a:xfrm>
          <a:prstGeom prst="rect">
            <a:avLst/>
          </a:prstGeom>
        </p:spPr>
      </p:pic>
    </p:spTree>
    <p:extLst>
      <p:ext uri="{BB962C8B-B14F-4D97-AF65-F5344CB8AC3E}">
        <p14:creationId xmlns:p14="http://schemas.microsoft.com/office/powerpoint/2010/main" val="1125532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AAC94-D275-4497-A265-7714BBC3F193}"/>
              </a:ext>
            </a:extLst>
          </p:cNvPr>
          <p:cNvSpPr>
            <a:spLocks noGrp="1"/>
          </p:cNvSpPr>
          <p:nvPr>
            <p:ph type="title"/>
          </p:nvPr>
        </p:nvSpPr>
        <p:spPr/>
        <p:txBody>
          <a:bodyPr/>
          <a:lstStyle/>
          <a:p>
            <a:r>
              <a:rPr lang="nl-NL" dirty="0"/>
              <a:t>Groeistoornissen licht</a:t>
            </a:r>
          </a:p>
        </p:txBody>
      </p:sp>
      <p:sp>
        <p:nvSpPr>
          <p:cNvPr id="3" name="Tijdelijke aanduiding voor inhoud 2">
            <a:extLst>
              <a:ext uri="{FF2B5EF4-FFF2-40B4-BE49-F238E27FC236}">
                <a16:creationId xmlns:a16="http://schemas.microsoft.com/office/drawing/2014/main" id="{B02E2106-5F36-4CAE-A004-5C2BFED7914E}"/>
              </a:ext>
            </a:extLst>
          </p:cNvPr>
          <p:cNvSpPr>
            <a:spLocks noGrp="1"/>
          </p:cNvSpPr>
          <p:nvPr>
            <p:ph idx="1"/>
          </p:nvPr>
        </p:nvSpPr>
        <p:spPr/>
        <p:txBody>
          <a:bodyPr/>
          <a:lstStyle/>
          <a:p>
            <a:pPr marL="0" indent="0">
              <a:buNone/>
            </a:pPr>
            <a:r>
              <a:rPr lang="nl-NL" dirty="0"/>
              <a:t>Te weinig licht:</a:t>
            </a:r>
          </a:p>
          <a:p>
            <a:r>
              <a:rPr lang="nl-NL" dirty="0"/>
              <a:t>Bladverkleuring en afvallen van blad</a:t>
            </a:r>
          </a:p>
          <a:p>
            <a:r>
              <a:rPr lang="nl-NL" dirty="0"/>
              <a:t>Kleurverlies, terugloop van bladtekening</a:t>
            </a:r>
          </a:p>
          <a:p>
            <a:r>
              <a:rPr lang="nl-NL" dirty="0"/>
              <a:t>Bloemknoppen en vruchten vallen af. Geen vorming van nieuwe knoppen</a:t>
            </a:r>
          </a:p>
          <a:p>
            <a:r>
              <a:rPr lang="nl-NL" dirty="0"/>
              <a:t>Nieuw blad wordt kleiner. Internodiën groter, lange </a:t>
            </a:r>
            <a:r>
              <a:rPr lang="nl-NL" dirty="0" err="1"/>
              <a:t>sprieterige</a:t>
            </a:r>
            <a:r>
              <a:rPr lang="nl-NL" dirty="0"/>
              <a:t> plant die naar het licht groeit.</a:t>
            </a:r>
          </a:p>
          <a:p>
            <a:endParaRPr lang="nl-NL" dirty="0"/>
          </a:p>
          <a:p>
            <a:endParaRPr lang="nl-NL" dirty="0"/>
          </a:p>
        </p:txBody>
      </p:sp>
    </p:spTree>
    <p:extLst>
      <p:ext uri="{BB962C8B-B14F-4D97-AF65-F5344CB8AC3E}">
        <p14:creationId xmlns:p14="http://schemas.microsoft.com/office/powerpoint/2010/main" val="1517426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FEE55-25A9-4834-A7D0-B7B3BF75A2B9}"/>
              </a:ext>
            </a:extLst>
          </p:cNvPr>
          <p:cNvSpPr>
            <a:spLocks noGrp="1"/>
          </p:cNvSpPr>
          <p:nvPr>
            <p:ph type="title"/>
          </p:nvPr>
        </p:nvSpPr>
        <p:spPr/>
        <p:txBody>
          <a:bodyPr/>
          <a:lstStyle/>
          <a:p>
            <a:r>
              <a:rPr lang="nl-NL" dirty="0"/>
              <a:t>Opdracht 2: lichtinval</a:t>
            </a:r>
          </a:p>
        </p:txBody>
      </p:sp>
      <p:sp>
        <p:nvSpPr>
          <p:cNvPr id="3" name="Tekstvak 2">
            <a:extLst>
              <a:ext uri="{FF2B5EF4-FFF2-40B4-BE49-F238E27FC236}">
                <a16:creationId xmlns:a16="http://schemas.microsoft.com/office/drawing/2014/main" id="{DA2C49EE-12D7-4DEF-8DE5-FDADB2A63618}"/>
              </a:ext>
            </a:extLst>
          </p:cNvPr>
          <p:cNvSpPr txBox="1"/>
          <p:nvPr/>
        </p:nvSpPr>
        <p:spPr>
          <a:xfrm>
            <a:off x="838200" y="1783894"/>
            <a:ext cx="9845336" cy="4708981"/>
          </a:xfrm>
          <a:prstGeom prst="rect">
            <a:avLst/>
          </a:prstGeom>
          <a:noFill/>
        </p:spPr>
        <p:txBody>
          <a:bodyPr wrap="square" rtlCol="0">
            <a:spAutoFit/>
          </a:bodyPr>
          <a:lstStyle/>
          <a:p>
            <a:pPr marL="285750" indent="-285750">
              <a:buFont typeface="Arial" panose="020B0604020202020204" pitchFamily="34" charset="0"/>
              <a:buChar char="•"/>
            </a:pPr>
            <a:r>
              <a:rPr lang="nl-NL" sz="2500" dirty="0"/>
              <a:t>Maak groepjes van 2 personen. </a:t>
            </a:r>
          </a:p>
          <a:p>
            <a:pPr marL="285750" indent="-285750">
              <a:buFont typeface="Arial" panose="020B0604020202020204" pitchFamily="34" charset="0"/>
              <a:buChar char="•"/>
            </a:pPr>
            <a:r>
              <a:rPr lang="nl-NL" sz="2500" dirty="0"/>
              <a:t>Zoek 2 plekken in de school met verschillende lichtinval. </a:t>
            </a:r>
          </a:p>
          <a:p>
            <a:pPr marL="285750" indent="-285750">
              <a:buFont typeface="Arial" panose="020B0604020202020204" pitchFamily="34" charset="0"/>
              <a:buChar char="•"/>
            </a:pPr>
            <a:r>
              <a:rPr lang="nl-NL" sz="2500" dirty="0"/>
              <a:t>Maak een plattegrond van de ruimtes en geef aan waar de plant moet komen te staan (waar het licht gemeten is).</a:t>
            </a:r>
          </a:p>
          <a:p>
            <a:pPr marL="285750" indent="-285750">
              <a:buFont typeface="Arial" panose="020B0604020202020204" pitchFamily="34" charset="0"/>
              <a:buChar char="•"/>
            </a:pPr>
            <a:r>
              <a:rPr lang="nl-NL" sz="2500" dirty="0"/>
              <a:t>Meet op beide plekken de hoeveelheid licht en inventariseer de overige groeifactoren. </a:t>
            </a:r>
          </a:p>
          <a:p>
            <a:pPr marL="285750" indent="-285750">
              <a:buFont typeface="Arial" panose="020B0604020202020204" pitchFamily="34" charset="0"/>
              <a:buChar char="•"/>
            </a:pPr>
            <a:r>
              <a:rPr lang="nl-NL" sz="2500" dirty="0"/>
              <a:t>Beschrijf wat de gemeten hoeveelheid licht is</a:t>
            </a:r>
          </a:p>
          <a:p>
            <a:pPr marL="285750" indent="-285750">
              <a:buFont typeface="Arial" panose="020B0604020202020204" pitchFamily="34" charset="0"/>
              <a:buChar char="•"/>
            </a:pPr>
            <a:r>
              <a:rPr lang="nl-NL" sz="2500" dirty="0"/>
              <a:t>Beschrijf de overige (geïnventariseerde) groeifactoren (water, temperatuur, voeding, RV). </a:t>
            </a:r>
          </a:p>
          <a:p>
            <a:pPr marL="285750" indent="-285750">
              <a:buFont typeface="Arial" panose="020B0604020202020204" pitchFamily="34" charset="0"/>
              <a:buChar char="•"/>
            </a:pPr>
            <a:r>
              <a:rPr lang="nl-NL" sz="2500" dirty="0"/>
              <a:t>Zoek bij deze groeifactoren 5 passende planten (per ruimte). </a:t>
            </a:r>
          </a:p>
          <a:p>
            <a:pPr marL="285750" indent="-285750">
              <a:buFont typeface="Arial" panose="020B0604020202020204" pitchFamily="34" charset="0"/>
              <a:buChar char="•"/>
            </a:pPr>
            <a:r>
              <a:rPr lang="nl-NL" sz="2500" dirty="0"/>
              <a:t>Motiveer waarom deze planten hier goed zouden kunnen staan </a:t>
            </a:r>
          </a:p>
          <a:p>
            <a:pPr marL="285750" indent="-285750">
              <a:buFont typeface="Arial" panose="020B0604020202020204" pitchFamily="34" charset="0"/>
              <a:buChar char="•"/>
            </a:pPr>
            <a:r>
              <a:rPr lang="nl-NL" sz="2500" dirty="0"/>
              <a:t>Bespreek de opdracht met je docent.</a:t>
            </a:r>
          </a:p>
        </p:txBody>
      </p:sp>
    </p:spTree>
    <p:extLst>
      <p:ext uri="{BB962C8B-B14F-4D97-AF65-F5344CB8AC3E}">
        <p14:creationId xmlns:p14="http://schemas.microsoft.com/office/powerpoint/2010/main" val="1900309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354E29CB-CEED-6938-E404-BA7F79BDA847}"/>
              </a:ext>
            </a:extLst>
          </p:cNvPr>
          <p:cNvPicPr>
            <a:picLocks noChangeAspect="1"/>
          </p:cNvPicPr>
          <p:nvPr/>
        </p:nvPicPr>
        <p:blipFill rotWithShape="1">
          <a:blip r:embed="rId2">
            <a:alphaModFix amt="50000"/>
          </a:blip>
          <a:srcRect t="12451"/>
          <a:stretch/>
        </p:blipFill>
        <p:spPr>
          <a:xfrm>
            <a:off x="20" y="1"/>
            <a:ext cx="12191980" cy="6857999"/>
          </a:xfrm>
          <a:prstGeom prst="rect">
            <a:avLst/>
          </a:prstGeom>
        </p:spPr>
      </p:pic>
      <p:sp>
        <p:nvSpPr>
          <p:cNvPr id="2" name="Titel 1">
            <a:extLst>
              <a:ext uri="{FF2B5EF4-FFF2-40B4-BE49-F238E27FC236}">
                <a16:creationId xmlns:a16="http://schemas.microsoft.com/office/drawing/2014/main" id="{D9EB6010-02D7-4ED4-899A-6C02C664B39C}"/>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Groeifactoren – Temperatuur </a:t>
            </a:r>
          </a:p>
        </p:txBody>
      </p:sp>
    </p:spTree>
    <p:extLst>
      <p:ext uri="{BB962C8B-B14F-4D97-AF65-F5344CB8AC3E}">
        <p14:creationId xmlns:p14="http://schemas.microsoft.com/office/powerpoint/2010/main" val="4971764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D00A21-06FC-4E6F-9115-455346180D6C}"/>
              </a:ext>
            </a:extLst>
          </p:cNvPr>
          <p:cNvSpPr>
            <a:spLocks noGrp="1"/>
          </p:cNvSpPr>
          <p:nvPr>
            <p:ph type="title"/>
          </p:nvPr>
        </p:nvSpPr>
        <p:spPr/>
        <p:txBody>
          <a:bodyPr/>
          <a:lstStyle/>
          <a:p>
            <a:r>
              <a:rPr lang="nl-NL" dirty="0"/>
              <a:t>Groeifactoren temperatuur</a:t>
            </a:r>
          </a:p>
        </p:txBody>
      </p:sp>
      <p:sp>
        <p:nvSpPr>
          <p:cNvPr id="4" name="Tijdelijke aanduiding voor inhoud 3">
            <a:extLst>
              <a:ext uri="{FF2B5EF4-FFF2-40B4-BE49-F238E27FC236}">
                <a16:creationId xmlns:a16="http://schemas.microsoft.com/office/drawing/2014/main" id="{54AE8797-8D0D-4CE3-B513-9D2E547517A4}"/>
              </a:ext>
            </a:extLst>
          </p:cNvPr>
          <p:cNvSpPr>
            <a:spLocks noGrp="1"/>
          </p:cNvSpPr>
          <p:nvPr>
            <p:ph idx="1"/>
          </p:nvPr>
        </p:nvSpPr>
        <p:spPr>
          <a:xfrm>
            <a:off x="838200" y="1690688"/>
            <a:ext cx="10515600" cy="4351338"/>
          </a:xfrm>
        </p:spPr>
        <p:txBody>
          <a:bodyPr/>
          <a:lstStyle/>
          <a:p>
            <a:r>
              <a:rPr lang="nl-NL" dirty="0"/>
              <a:t>Invloed op de assimilatie en dissimilatie</a:t>
            </a:r>
          </a:p>
          <a:p>
            <a:r>
              <a:rPr lang="nl-NL" dirty="0"/>
              <a:t>Voor planten zijn zowel de dag- als de nachttemperatuur belangrijk.</a:t>
            </a:r>
          </a:p>
          <a:p>
            <a:endParaRPr lang="nl-NL" dirty="0"/>
          </a:p>
          <a:p>
            <a:endParaRPr lang="nl-NL" dirty="0"/>
          </a:p>
          <a:p>
            <a:r>
              <a:rPr lang="nl-NL" dirty="0"/>
              <a:t>Lage nachttemperatuur = lage dissimilatie (verbranding) = meer groei</a:t>
            </a:r>
          </a:p>
          <a:p>
            <a:r>
              <a:rPr lang="nl-NL" dirty="0"/>
              <a:t>Hoge nachttemperatuur = hoge dissimilatie = afname groei</a:t>
            </a:r>
          </a:p>
          <a:p>
            <a:endParaRPr lang="nl-NL" dirty="0"/>
          </a:p>
          <a:p>
            <a:r>
              <a:rPr lang="nl-NL" dirty="0"/>
              <a:t>Assimilatie – dissimilatie = groei</a:t>
            </a:r>
          </a:p>
          <a:p>
            <a:endParaRPr lang="nl-NL" dirty="0"/>
          </a:p>
        </p:txBody>
      </p:sp>
    </p:spTree>
    <p:extLst>
      <p:ext uri="{BB962C8B-B14F-4D97-AF65-F5344CB8AC3E}">
        <p14:creationId xmlns:p14="http://schemas.microsoft.com/office/powerpoint/2010/main" val="1128407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0935" y="927847"/>
            <a:ext cx="9404723" cy="1049511"/>
          </a:xfrm>
        </p:spPr>
        <p:txBody>
          <a:bodyPr>
            <a:normAutofit fontScale="90000"/>
          </a:bodyPr>
          <a:lstStyle/>
          <a:p>
            <a:r>
              <a:rPr lang="nl-NL" dirty="0"/>
              <a:t>Temperatuur</a:t>
            </a:r>
            <a:br>
              <a:rPr lang="nl-NL" dirty="0"/>
            </a:br>
            <a:br>
              <a:rPr lang="nl-NL" dirty="0"/>
            </a:br>
            <a:endParaRPr lang="nl-NL" dirty="0"/>
          </a:p>
        </p:txBody>
      </p:sp>
      <p:sp>
        <p:nvSpPr>
          <p:cNvPr id="3" name="Tekstvak 2"/>
          <p:cNvSpPr txBox="1"/>
          <p:nvPr/>
        </p:nvSpPr>
        <p:spPr>
          <a:xfrm>
            <a:off x="758102" y="1144817"/>
            <a:ext cx="10371908" cy="3416320"/>
          </a:xfrm>
          <a:prstGeom prst="rect">
            <a:avLst/>
          </a:prstGeom>
          <a:noFill/>
        </p:spPr>
        <p:txBody>
          <a:bodyPr wrap="square" rtlCol="0">
            <a:spAutoFit/>
          </a:bodyPr>
          <a:lstStyle/>
          <a:p>
            <a:r>
              <a:rPr lang="nl-NL" dirty="0"/>
              <a:t>De natuurlijke standplaats is hier is hiervoor bepalend.</a:t>
            </a:r>
          </a:p>
          <a:p>
            <a:pPr marL="285750" indent="-285750">
              <a:buFont typeface="Arial" panose="020B0604020202020204" pitchFamily="34" charset="0"/>
              <a:buChar char="•"/>
            </a:pPr>
            <a:endParaRPr lang="nl-NL" dirty="0"/>
          </a:p>
          <a:p>
            <a:pPr marL="342900" indent="-342900">
              <a:buFont typeface="Arial" panose="020B0604020202020204" pitchFamily="34" charset="0"/>
              <a:buChar char="•"/>
            </a:pPr>
            <a:r>
              <a:rPr lang="nl-NL" dirty="0"/>
              <a:t>Tropische streken  		minimale temperatuur van 16-20 graden Celsius</a:t>
            </a:r>
          </a:p>
          <a:p>
            <a:r>
              <a:rPr lang="nl-NL" dirty="0"/>
              <a:t>				Geschikt voor de huiskamer, kunnen niet naar buiten.</a:t>
            </a:r>
          </a:p>
          <a:p>
            <a:pPr marL="285750" indent="-285750">
              <a:buFont typeface="Arial" panose="020B0604020202020204" pitchFamily="34" charset="0"/>
              <a:buChar char="•"/>
            </a:pPr>
            <a:endParaRPr lang="nl-NL" dirty="0"/>
          </a:p>
          <a:p>
            <a:pPr marL="342900" indent="-342900">
              <a:buFont typeface="Arial" panose="020B0604020202020204" pitchFamily="34" charset="0"/>
              <a:buChar char="•"/>
            </a:pPr>
            <a:r>
              <a:rPr lang="nl-NL" dirty="0" err="1"/>
              <a:t>Sub-tropische</a:t>
            </a:r>
            <a:r>
              <a:rPr lang="nl-NL" dirty="0"/>
              <a:t> streken 		minimale temperatuur 10 – 16 graden Celsius</a:t>
            </a:r>
          </a:p>
          <a:p>
            <a:r>
              <a:rPr lang="nl-NL" dirty="0"/>
              <a:t>				Kaapse gewassen / kuipplanten / oranjerie planten  ‘s-zomers 					beschutte plek buiten (na ijsheiligen 18 mei) in de winter koel en 					vorstvrij overwinteren (weinig licht, koel 5-6 graden Celsius)</a:t>
            </a:r>
          </a:p>
          <a:p>
            <a:r>
              <a:rPr lang="nl-NL" dirty="0"/>
              <a:t>				Geleidelijke overgang van binnen naar buiten</a:t>
            </a:r>
          </a:p>
          <a:p>
            <a:pPr marL="285750" indent="-285750">
              <a:buFont typeface="Arial" panose="020B0604020202020204" pitchFamily="34" charset="0"/>
              <a:buChar char="•"/>
            </a:pPr>
            <a:endParaRPr lang="nl-NL" dirty="0"/>
          </a:p>
          <a:p>
            <a:pPr marL="342900" indent="-342900">
              <a:buFont typeface="Arial" panose="020B0604020202020204" pitchFamily="34" charset="0"/>
              <a:buChar char="•"/>
            </a:pPr>
            <a:r>
              <a:rPr lang="nl-NL" dirty="0"/>
              <a:t>Gematigde streken 		minimale temperatuur -3 – 10 graden Celsius</a:t>
            </a:r>
          </a:p>
        </p:txBody>
      </p:sp>
      <p:pic>
        <p:nvPicPr>
          <p:cNvPr id="5" name="Afbeelding 4" descr="Afbeelding met boom, plant, buiten, groen&#10;&#10;Automatisch gegenereerde beschrijving">
            <a:extLst>
              <a:ext uri="{FF2B5EF4-FFF2-40B4-BE49-F238E27FC236}">
                <a16:creationId xmlns:a16="http://schemas.microsoft.com/office/drawing/2014/main" id="{C2B700F5-467E-4218-A3E2-125AC04CB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969" y="4520987"/>
            <a:ext cx="3344450" cy="2229633"/>
          </a:xfrm>
          <a:prstGeom prst="rect">
            <a:avLst/>
          </a:prstGeom>
        </p:spPr>
      </p:pic>
      <p:pic>
        <p:nvPicPr>
          <p:cNvPr id="7" name="Afbeelding 6" descr="Afbeelding met lucht, buiten, boom, gebouw&#10;&#10;Automatisch gegenereerde beschrijving">
            <a:extLst>
              <a:ext uri="{FF2B5EF4-FFF2-40B4-BE49-F238E27FC236}">
                <a16:creationId xmlns:a16="http://schemas.microsoft.com/office/drawing/2014/main" id="{5FED0C6B-CFF6-43C8-9F23-AC029045B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841" y="4520988"/>
            <a:ext cx="3344450" cy="2230722"/>
          </a:xfrm>
          <a:prstGeom prst="rect">
            <a:avLst/>
          </a:prstGeom>
        </p:spPr>
      </p:pic>
    </p:spTree>
    <p:extLst>
      <p:ext uri="{BB962C8B-B14F-4D97-AF65-F5344CB8AC3E}">
        <p14:creationId xmlns:p14="http://schemas.microsoft.com/office/powerpoint/2010/main" val="3184369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Groeistoornissen temperatuur</a:t>
            </a:r>
          </a:p>
        </p:txBody>
      </p:sp>
      <p:sp>
        <p:nvSpPr>
          <p:cNvPr id="3" name="Tekstvak 2"/>
          <p:cNvSpPr txBox="1"/>
          <p:nvPr/>
        </p:nvSpPr>
        <p:spPr>
          <a:xfrm>
            <a:off x="851264" y="1861173"/>
            <a:ext cx="10502536" cy="3693319"/>
          </a:xfrm>
          <a:prstGeom prst="rect">
            <a:avLst/>
          </a:prstGeom>
          <a:noFill/>
        </p:spPr>
        <p:txBody>
          <a:bodyPr wrap="square" rtlCol="0">
            <a:spAutoFit/>
          </a:bodyPr>
          <a:lstStyle/>
          <a:p>
            <a:r>
              <a:rPr lang="nl-NL" dirty="0"/>
              <a:t>Te lang bij een te lage temperatuur:     (weinig verdamping, water blijft in de plant)</a:t>
            </a:r>
          </a:p>
          <a:p>
            <a:pPr marL="285750" indent="-285750">
              <a:buFont typeface="Arial" panose="020B0604020202020204" pitchFamily="34" charset="0"/>
              <a:buChar char="•"/>
            </a:pPr>
            <a:r>
              <a:rPr lang="nl-NL" dirty="0" err="1"/>
              <a:t>Knopval</a:t>
            </a:r>
            <a:endParaRPr lang="nl-NL" dirty="0"/>
          </a:p>
          <a:p>
            <a:pPr marL="285750" indent="-285750">
              <a:buFont typeface="Arial" panose="020B0604020202020204" pitchFamily="34" charset="0"/>
              <a:buChar char="•"/>
            </a:pPr>
            <a:r>
              <a:rPr lang="nl-NL" dirty="0"/>
              <a:t>Bruine vlekken op het blad</a:t>
            </a:r>
          </a:p>
          <a:p>
            <a:pPr marL="285750" indent="-285750">
              <a:buFont typeface="Arial" panose="020B0604020202020204" pitchFamily="34" charset="0"/>
              <a:buChar char="•"/>
            </a:pPr>
            <a:r>
              <a:rPr lang="nl-NL" dirty="0"/>
              <a:t>Rottingsverschijnselen</a:t>
            </a:r>
          </a:p>
          <a:p>
            <a:pPr marL="285750" indent="-285750">
              <a:buFont typeface="Arial" panose="020B0604020202020204" pitchFamily="34" charset="0"/>
              <a:buChar char="•"/>
            </a:pPr>
            <a:r>
              <a:rPr lang="nl-NL" dirty="0"/>
              <a:t>Bladverkleuring / bladval</a:t>
            </a:r>
          </a:p>
          <a:p>
            <a:pPr marL="285750" indent="-285750">
              <a:buFont typeface="Arial" panose="020B0604020202020204" pitchFamily="34" charset="0"/>
              <a:buChar char="•"/>
            </a:pPr>
            <a:endParaRPr lang="nl-NL" dirty="0"/>
          </a:p>
          <a:p>
            <a:r>
              <a:rPr lang="nl-NL" dirty="0"/>
              <a:t>Te lang bij een te hoge temperatuur:	 ( veel verdamping)</a:t>
            </a:r>
          </a:p>
          <a:p>
            <a:pPr marL="285750" indent="-285750">
              <a:buFont typeface="Arial" panose="020B0604020202020204" pitchFamily="34" charset="0"/>
              <a:buChar char="•"/>
            </a:pPr>
            <a:r>
              <a:rPr lang="nl-NL" dirty="0"/>
              <a:t>Geelverkleuring van het blad</a:t>
            </a:r>
          </a:p>
          <a:p>
            <a:pPr marL="285750" indent="-285750">
              <a:buFont typeface="Arial" panose="020B0604020202020204" pitchFamily="34" charset="0"/>
              <a:buChar char="•"/>
            </a:pPr>
            <a:r>
              <a:rPr lang="nl-NL" dirty="0"/>
              <a:t>Slaphangen van het blad</a:t>
            </a:r>
          </a:p>
          <a:p>
            <a:pPr marL="285750" indent="-285750">
              <a:buFont typeface="Arial" panose="020B0604020202020204" pitchFamily="34" charset="0"/>
              <a:buChar char="•"/>
            </a:pPr>
            <a:r>
              <a:rPr lang="nl-NL" dirty="0"/>
              <a:t>Blad gaat krullen</a:t>
            </a:r>
          </a:p>
          <a:p>
            <a:pPr marL="285750" indent="-285750">
              <a:buFont typeface="Arial" panose="020B0604020202020204" pitchFamily="34" charset="0"/>
              <a:buChar char="•"/>
            </a:pPr>
            <a:r>
              <a:rPr lang="nl-NL" dirty="0"/>
              <a:t>Gevoelig voor spint</a:t>
            </a:r>
          </a:p>
          <a:p>
            <a:pPr marL="285750" indent="-285750">
              <a:buFont typeface="Arial" panose="020B0604020202020204" pitchFamily="34" charset="0"/>
              <a:buChar char="•"/>
            </a:pPr>
            <a:endParaRPr lang="nl-NL" dirty="0"/>
          </a:p>
          <a:p>
            <a:endParaRPr lang="nl-NL" dirty="0"/>
          </a:p>
        </p:txBody>
      </p:sp>
    </p:spTree>
    <p:extLst>
      <p:ext uri="{BB962C8B-B14F-4D97-AF65-F5344CB8AC3E}">
        <p14:creationId xmlns:p14="http://schemas.microsoft.com/office/powerpoint/2010/main" val="133046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a:extLst>
              <a:ext uri="{FF2B5EF4-FFF2-40B4-BE49-F238E27FC236}">
                <a16:creationId xmlns:a16="http://schemas.microsoft.com/office/drawing/2014/main" id="{DAC2DB60-80BF-D8A1-F077-1ADE751B3184}"/>
              </a:ext>
            </a:extLst>
          </p:cNvPr>
          <p:cNvPicPr>
            <a:picLocks noChangeAspect="1"/>
          </p:cNvPicPr>
          <p:nvPr/>
        </p:nvPicPr>
        <p:blipFill rotWithShape="1">
          <a:blip r:embed="rId2"/>
          <a:srcRect l="13011" r="1120"/>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E8E43FB9-4DB9-5DB8-A4D9-851410B92F0F}"/>
              </a:ext>
            </a:extLst>
          </p:cNvPr>
          <p:cNvSpPr>
            <a:spLocks noGrp="1"/>
          </p:cNvSpPr>
          <p:nvPr>
            <p:ph type="title"/>
          </p:nvPr>
        </p:nvSpPr>
        <p:spPr>
          <a:xfrm>
            <a:off x="342622" y="3286443"/>
            <a:ext cx="5032017" cy="2829877"/>
          </a:xfrm>
        </p:spPr>
        <p:txBody>
          <a:bodyPr vert="horz" lIns="91440" tIns="45720" rIns="91440" bIns="45720" rtlCol="0" anchor="b">
            <a:normAutofit/>
          </a:bodyPr>
          <a:lstStyle/>
          <a:p>
            <a:r>
              <a:rPr lang="en-US" sz="4800" dirty="0" err="1"/>
              <a:t>Groeifactor</a:t>
            </a:r>
            <a:r>
              <a:rPr lang="en-US" sz="4800" dirty="0"/>
              <a:t> water</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6857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40305"/>
            <a:ext cx="10515600" cy="1325563"/>
          </a:xfrm>
        </p:spPr>
        <p:txBody>
          <a:bodyPr/>
          <a:lstStyle/>
          <a:p>
            <a:r>
              <a:rPr lang="nl-NL" dirty="0"/>
              <a:t>De plant: groeifactoren</a:t>
            </a:r>
          </a:p>
        </p:txBody>
      </p:sp>
      <p:sp>
        <p:nvSpPr>
          <p:cNvPr id="3" name="Ondertitel 2"/>
          <p:cNvSpPr>
            <a:spLocks noGrp="1"/>
          </p:cNvSpPr>
          <p:nvPr>
            <p:ph idx="1"/>
          </p:nvPr>
        </p:nvSpPr>
        <p:spPr>
          <a:xfrm>
            <a:off x="838200" y="1597522"/>
            <a:ext cx="10515600" cy="3566507"/>
          </a:xfrm>
        </p:spPr>
        <p:txBody>
          <a:bodyPr>
            <a:normAutofit/>
          </a:bodyPr>
          <a:lstStyle/>
          <a:p>
            <a:pPr marL="0" indent="0">
              <a:buNone/>
            </a:pPr>
            <a:r>
              <a:rPr lang="nl-NL" dirty="0"/>
              <a:t>Rondom de plant spelen de volgende groeifactoren een rol</a:t>
            </a:r>
          </a:p>
          <a:p>
            <a:pPr>
              <a:buFontTx/>
              <a:buChar char="-"/>
            </a:pPr>
            <a:r>
              <a:rPr lang="nl-NL" dirty="0"/>
              <a:t>Licht</a:t>
            </a:r>
          </a:p>
          <a:p>
            <a:pPr>
              <a:buFontTx/>
              <a:buChar char="-"/>
            </a:pPr>
            <a:r>
              <a:rPr lang="nl-NL" dirty="0"/>
              <a:t>Water </a:t>
            </a:r>
          </a:p>
          <a:p>
            <a:pPr>
              <a:buFontTx/>
              <a:buChar char="-"/>
            </a:pPr>
            <a:r>
              <a:rPr lang="nl-NL" dirty="0"/>
              <a:t>Temperatuur</a:t>
            </a:r>
          </a:p>
          <a:p>
            <a:pPr>
              <a:buFontTx/>
              <a:buChar char="-"/>
            </a:pPr>
            <a:r>
              <a:rPr lang="nl-NL" dirty="0"/>
              <a:t>Lucht-RV</a:t>
            </a:r>
          </a:p>
          <a:p>
            <a:pPr>
              <a:buFontTx/>
              <a:buChar char="-"/>
            </a:pPr>
            <a:r>
              <a:rPr lang="nl-NL" dirty="0"/>
              <a:t>Voeding </a:t>
            </a:r>
          </a:p>
          <a:p>
            <a:pPr marL="0" indent="0">
              <a:buNone/>
            </a:pPr>
            <a:r>
              <a:rPr lang="nl-NL" dirty="0"/>
              <a:t>De groeifactoren beïnvloeden gezamenlijk het welzijn van de plant. </a:t>
            </a:r>
          </a:p>
        </p:txBody>
      </p:sp>
      <p:sp>
        <p:nvSpPr>
          <p:cNvPr id="4" name="Tekstvak 3">
            <a:extLst>
              <a:ext uri="{FF2B5EF4-FFF2-40B4-BE49-F238E27FC236}">
                <a16:creationId xmlns:a16="http://schemas.microsoft.com/office/drawing/2014/main" id="{266B815C-8167-46F5-97DB-BD9C04A949ED}"/>
              </a:ext>
            </a:extLst>
          </p:cNvPr>
          <p:cNvSpPr txBox="1"/>
          <p:nvPr/>
        </p:nvSpPr>
        <p:spPr>
          <a:xfrm>
            <a:off x="2328372" y="5098202"/>
            <a:ext cx="5769204" cy="1477328"/>
          </a:xfrm>
          <a:prstGeom prst="rect">
            <a:avLst/>
          </a:prstGeom>
          <a:noFill/>
        </p:spPr>
        <p:txBody>
          <a:bodyPr wrap="square" rtlCol="0">
            <a:spAutoFit/>
          </a:bodyPr>
          <a:lstStyle/>
          <a:p>
            <a:r>
              <a:rPr lang="nl-NL" dirty="0"/>
              <a:t>Doel: </a:t>
            </a:r>
          </a:p>
          <a:p>
            <a:r>
              <a:rPr lang="nl-NL" dirty="0"/>
              <a:t>Onderzoek jouw plant voor de optimale leefomstandigheden</a:t>
            </a:r>
          </a:p>
          <a:p>
            <a:r>
              <a:rPr lang="nl-NL" dirty="0"/>
              <a:t>Beschrijf scenario’s wanneer van die leefomstandigheden wordt afgeweken</a:t>
            </a:r>
          </a:p>
        </p:txBody>
      </p:sp>
      <p:sp>
        <p:nvSpPr>
          <p:cNvPr id="5" name="Rechteraccolade 4">
            <a:extLst>
              <a:ext uri="{FF2B5EF4-FFF2-40B4-BE49-F238E27FC236}">
                <a16:creationId xmlns:a16="http://schemas.microsoft.com/office/drawing/2014/main" id="{AEE212D4-6382-462E-898D-11B4E104A465}"/>
              </a:ext>
            </a:extLst>
          </p:cNvPr>
          <p:cNvSpPr/>
          <p:nvPr/>
        </p:nvSpPr>
        <p:spPr>
          <a:xfrm>
            <a:off x="8258810" y="5043835"/>
            <a:ext cx="377072" cy="1465868"/>
          </a:xfrm>
          <a:prstGeom prst="rightBrace">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a:extLst>
              <a:ext uri="{FF2B5EF4-FFF2-40B4-BE49-F238E27FC236}">
                <a16:creationId xmlns:a16="http://schemas.microsoft.com/office/drawing/2014/main" id="{A37F50A1-3C13-481C-A44B-5135311A9AC3}"/>
              </a:ext>
            </a:extLst>
          </p:cNvPr>
          <p:cNvSpPr txBox="1"/>
          <p:nvPr/>
        </p:nvSpPr>
        <p:spPr>
          <a:xfrm>
            <a:off x="8958350" y="5447873"/>
            <a:ext cx="2158739" cy="646331"/>
          </a:xfrm>
          <a:prstGeom prst="rect">
            <a:avLst/>
          </a:prstGeom>
          <a:noFill/>
        </p:spPr>
        <p:txBody>
          <a:bodyPr wrap="square" rtlCol="0">
            <a:spAutoFit/>
          </a:bodyPr>
          <a:lstStyle/>
          <a:p>
            <a:r>
              <a:rPr lang="nl-NL" dirty="0"/>
              <a:t>T.b.v. het advies aan de klant</a:t>
            </a:r>
          </a:p>
        </p:txBody>
      </p:sp>
      <p:pic>
        <p:nvPicPr>
          <p:cNvPr id="8" name="Afbeelding 7">
            <a:extLst>
              <a:ext uri="{FF2B5EF4-FFF2-40B4-BE49-F238E27FC236}">
                <a16:creationId xmlns:a16="http://schemas.microsoft.com/office/drawing/2014/main" id="{53CB9D9D-910E-7D5F-E461-FD20F0AD8360}"/>
              </a:ext>
            </a:extLst>
          </p:cNvPr>
          <p:cNvPicPr>
            <a:picLocks noChangeAspect="1"/>
          </p:cNvPicPr>
          <p:nvPr/>
        </p:nvPicPr>
        <p:blipFill>
          <a:blip r:embed="rId2"/>
          <a:stretch>
            <a:fillRect/>
          </a:stretch>
        </p:blipFill>
        <p:spPr>
          <a:xfrm>
            <a:off x="8746435" y="-11460"/>
            <a:ext cx="3445565" cy="1608982"/>
          </a:xfrm>
          <a:prstGeom prst="rect">
            <a:avLst/>
          </a:prstGeom>
        </p:spPr>
      </p:pic>
    </p:spTree>
    <p:extLst>
      <p:ext uri="{BB962C8B-B14F-4D97-AF65-F5344CB8AC3E}">
        <p14:creationId xmlns:p14="http://schemas.microsoft.com/office/powerpoint/2010/main" val="1596556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2480" y="452718"/>
            <a:ext cx="7988354" cy="984196"/>
          </a:xfrm>
        </p:spPr>
        <p:txBody>
          <a:bodyPr/>
          <a:lstStyle/>
          <a:p>
            <a:r>
              <a:rPr lang="nl-NL" dirty="0"/>
              <a:t>Water:</a:t>
            </a:r>
          </a:p>
        </p:txBody>
      </p:sp>
      <p:sp>
        <p:nvSpPr>
          <p:cNvPr id="3" name="Tekstvak 2"/>
          <p:cNvSpPr txBox="1"/>
          <p:nvPr/>
        </p:nvSpPr>
        <p:spPr>
          <a:xfrm>
            <a:off x="2062480" y="1711234"/>
            <a:ext cx="8335554" cy="5078313"/>
          </a:xfrm>
          <a:prstGeom prst="rect">
            <a:avLst/>
          </a:prstGeom>
          <a:noFill/>
        </p:spPr>
        <p:txBody>
          <a:bodyPr wrap="square" rtlCol="0">
            <a:spAutoFit/>
          </a:bodyPr>
          <a:lstStyle/>
          <a:p>
            <a:r>
              <a:rPr lang="nl-NL" dirty="0"/>
              <a:t>Nodig voor:</a:t>
            </a:r>
          </a:p>
          <a:p>
            <a:pPr marL="285750" indent="-285750">
              <a:buFont typeface="Arial" panose="020B0604020202020204" pitchFamily="34" charset="0"/>
              <a:buChar char="•"/>
            </a:pPr>
            <a:r>
              <a:rPr lang="nl-NL" dirty="0"/>
              <a:t>Fotosynthese</a:t>
            </a:r>
          </a:p>
          <a:p>
            <a:pPr marL="285750" indent="-285750">
              <a:buFont typeface="Arial" panose="020B0604020202020204" pitchFamily="34" charset="0"/>
              <a:buChar char="•"/>
            </a:pPr>
            <a:r>
              <a:rPr lang="nl-NL" dirty="0"/>
              <a:t>Verdamping</a:t>
            </a:r>
          </a:p>
          <a:p>
            <a:pPr marL="285750" indent="-285750">
              <a:buFont typeface="Arial" panose="020B0604020202020204" pitchFamily="34" charset="0"/>
              <a:buChar char="•"/>
            </a:pPr>
            <a:r>
              <a:rPr lang="nl-NL" dirty="0"/>
              <a:t>Transport van voedingsmiddelen</a:t>
            </a:r>
          </a:p>
          <a:p>
            <a:pPr marL="285750" indent="-285750">
              <a:buFont typeface="Arial" panose="020B0604020202020204" pitchFamily="34" charset="0"/>
              <a:buChar char="•"/>
            </a:pPr>
            <a:r>
              <a:rPr lang="nl-NL" dirty="0"/>
              <a:t>Celspanning  (turgor) (=stevigheid van de plant)</a:t>
            </a:r>
          </a:p>
          <a:p>
            <a:endParaRPr lang="nl-NL" dirty="0"/>
          </a:p>
          <a:p>
            <a:endParaRPr lang="nl-NL" dirty="0"/>
          </a:p>
          <a:p>
            <a:r>
              <a:rPr lang="nl-NL" dirty="0"/>
              <a:t>Kwaliteit van water:  uitgedrukt in graden </a:t>
            </a:r>
            <a:r>
              <a:rPr lang="nl-NL" dirty="0" err="1"/>
              <a:t>Dh</a:t>
            </a:r>
            <a:r>
              <a:rPr lang="nl-NL" dirty="0"/>
              <a:t>) </a:t>
            </a:r>
            <a:r>
              <a:rPr lang="nl-NL" dirty="0">
                <a:sym typeface="Wingdings" panose="05000000000000000000" pitchFamily="2" charset="2"/>
              </a:rPr>
              <a:t> Duitse hardheid</a:t>
            </a:r>
            <a:endParaRPr lang="nl-NL" dirty="0"/>
          </a:p>
          <a:p>
            <a:r>
              <a:rPr lang="nl-NL" dirty="0"/>
              <a:t>Hard water </a:t>
            </a:r>
            <a:r>
              <a:rPr lang="nl-NL" dirty="0">
                <a:sym typeface="Wingdings" panose="05000000000000000000" pitchFamily="2" charset="2"/>
              </a:rPr>
              <a:t> </a:t>
            </a:r>
            <a:r>
              <a:rPr lang="nl-NL" dirty="0"/>
              <a:t>	veel kalk </a:t>
            </a:r>
            <a:r>
              <a:rPr lang="nl-NL" dirty="0" err="1"/>
              <a:t>Dh</a:t>
            </a:r>
            <a:r>
              <a:rPr lang="nl-NL" dirty="0"/>
              <a:t> waarde hoog</a:t>
            </a:r>
          </a:p>
          <a:p>
            <a:r>
              <a:rPr lang="nl-NL" dirty="0"/>
              <a:t>Zacht water </a:t>
            </a:r>
            <a:r>
              <a:rPr lang="nl-NL" dirty="0">
                <a:sym typeface="Wingdings" panose="05000000000000000000" pitchFamily="2" charset="2"/>
              </a:rPr>
              <a:t> 	</a:t>
            </a:r>
            <a:r>
              <a:rPr lang="nl-NL" dirty="0"/>
              <a:t>weinig kalk </a:t>
            </a:r>
            <a:r>
              <a:rPr lang="nl-NL" dirty="0" err="1"/>
              <a:t>Dh</a:t>
            </a:r>
            <a:r>
              <a:rPr lang="nl-NL" dirty="0"/>
              <a:t> waarde laag</a:t>
            </a:r>
          </a:p>
          <a:p>
            <a:endParaRPr lang="nl-NL" dirty="0"/>
          </a:p>
          <a:p>
            <a:endParaRPr lang="nl-NL" dirty="0"/>
          </a:p>
          <a:p>
            <a:r>
              <a:rPr lang="nl-NL" dirty="0"/>
              <a:t>Hard water zachter maken door:</a:t>
            </a:r>
          </a:p>
          <a:p>
            <a:pPr marL="285750" indent="-285750">
              <a:buFont typeface="Arial" panose="020B0604020202020204" pitchFamily="34" charset="0"/>
              <a:buChar char="•"/>
            </a:pPr>
            <a:r>
              <a:rPr lang="nl-NL" dirty="0"/>
              <a:t>Chemische middelen</a:t>
            </a:r>
          </a:p>
          <a:p>
            <a:pPr marL="285750" indent="-285750">
              <a:buFont typeface="Arial" panose="020B0604020202020204" pitchFamily="34" charset="0"/>
              <a:buChar char="•"/>
            </a:pPr>
            <a:r>
              <a:rPr lang="nl-NL" dirty="0"/>
              <a:t>Koken</a:t>
            </a:r>
          </a:p>
          <a:p>
            <a:pPr marL="285750" indent="-285750">
              <a:buFont typeface="Arial" panose="020B0604020202020204" pitchFamily="34" charset="0"/>
              <a:buChar char="•"/>
            </a:pPr>
            <a:r>
              <a:rPr lang="nl-NL" dirty="0"/>
              <a:t>Ionenwisselaar </a:t>
            </a:r>
          </a:p>
          <a:p>
            <a:pPr marL="285750" indent="-285750">
              <a:buFont typeface="Arial" panose="020B0604020202020204" pitchFamily="34" charset="0"/>
              <a:buChar char="•"/>
            </a:pPr>
            <a:endParaRPr lang="nl-NL" dirty="0"/>
          </a:p>
          <a:p>
            <a:r>
              <a:rPr lang="nl-NL" dirty="0"/>
              <a:t>Alternatief = Regenwater gebruiken</a:t>
            </a:r>
          </a:p>
        </p:txBody>
      </p:sp>
    </p:spTree>
    <p:extLst>
      <p:ext uri="{BB962C8B-B14F-4D97-AF65-F5344CB8AC3E}">
        <p14:creationId xmlns:p14="http://schemas.microsoft.com/office/powerpoint/2010/main" val="19055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animEffect transition="in" filter="fade">
                                      <p:cBhvr>
                                        <p:cTn id="29" dur="1000"/>
                                        <p:tgtEl>
                                          <p:spTgt spid="3">
                                            <p:txEl>
                                              <p:pRg st="13" end="13"/>
                                            </p:txEl>
                                          </p:spTgt>
                                        </p:tgtEl>
                                      </p:cBhvr>
                                    </p:animEffect>
                                    <p:anim calcmode="lin" valueType="num">
                                      <p:cBhvr>
                                        <p:cTn id="30"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14" end="14"/>
                                            </p:txEl>
                                          </p:spTgt>
                                        </p:tgtEl>
                                        <p:attrNameLst>
                                          <p:attrName>style.visibility</p:attrName>
                                        </p:attrNameLst>
                                      </p:cBhvr>
                                      <p:to>
                                        <p:strVal val="visible"/>
                                      </p:to>
                                    </p:set>
                                    <p:animEffect transition="in" filter="fade">
                                      <p:cBhvr>
                                        <p:cTn id="34" dur="1000"/>
                                        <p:tgtEl>
                                          <p:spTgt spid="3">
                                            <p:txEl>
                                              <p:pRg st="14" end="14"/>
                                            </p:txEl>
                                          </p:spTgt>
                                        </p:tgtEl>
                                      </p:cBhvr>
                                    </p:animEffect>
                                    <p:anim calcmode="lin" valueType="num">
                                      <p:cBhvr>
                                        <p:cTn id="35"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animEffect transition="in" filter="fade">
                                      <p:cBhvr>
                                        <p:cTn id="39" dur="1000"/>
                                        <p:tgtEl>
                                          <p:spTgt spid="3">
                                            <p:txEl>
                                              <p:pRg st="15" end="15"/>
                                            </p:txEl>
                                          </p:spTgt>
                                        </p:tgtEl>
                                      </p:cBhvr>
                                    </p:animEffect>
                                    <p:anim calcmode="lin" valueType="num">
                                      <p:cBhvr>
                                        <p:cTn id="40"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17" end="17"/>
                                            </p:txEl>
                                          </p:spTgt>
                                        </p:tgtEl>
                                        <p:attrNameLst>
                                          <p:attrName>style.visibility</p:attrName>
                                        </p:attrNameLst>
                                      </p:cBhvr>
                                      <p:to>
                                        <p:strVal val="visible"/>
                                      </p:to>
                                    </p:set>
                                    <p:animEffect transition="in" filter="fade">
                                      <p:cBhvr>
                                        <p:cTn id="46" dur="1000"/>
                                        <p:tgtEl>
                                          <p:spTgt spid="3">
                                            <p:txEl>
                                              <p:pRg st="17" end="17"/>
                                            </p:txEl>
                                          </p:spTgt>
                                        </p:tgtEl>
                                      </p:cBhvr>
                                    </p:animEffect>
                                    <p:anim calcmode="lin" valueType="num">
                                      <p:cBhvr>
                                        <p:cTn id="47" dur="10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25436" y="1165274"/>
            <a:ext cx="10533773" cy="2308324"/>
          </a:xfrm>
          <a:prstGeom prst="rect">
            <a:avLst/>
          </a:prstGeom>
          <a:noFill/>
        </p:spPr>
        <p:txBody>
          <a:bodyPr wrap="square" rtlCol="0">
            <a:spAutoFit/>
          </a:bodyPr>
          <a:lstStyle/>
          <a:p>
            <a:r>
              <a:rPr lang="nl-NL" sz="2400" dirty="0"/>
              <a:t>Hard water beïnvloedt de zuurtegraad van de grond </a:t>
            </a:r>
            <a:r>
              <a:rPr lang="nl-NL" dirty="0"/>
              <a:t>(veel kalk in hard water)</a:t>
            </a:r>
            <a:r>
              <a:rPr lang="nl-NL" sz="2400" dirty="0"/>
              <a:t>:</a:t>
            </a:r>
            <a:r>
              <a:rPr lang="nl-NL" dirty="0"/>
              <a:t> </a:t>
            </a:r>
          </a:p>
          <a:p>
            <a:r>
              <a:rPr lang="nl-NL" sz="1500" dirty="0"/>
              <a:t>Witte aanslag op de grond = kalvergiftiging </a:t>
            </a:r>
            <a:r>
              <a:rPr lang="nl-NL" sz="1500" dirty="0">
                <a:sym typeface="Wingdings" panose="05000000000000000000" pitchFamily="2" charset="2"/>
              </a:rPr>
              <a:t> kluit uitspoelen en opnieuw opplanten</a:t>
            </a:r>
          </a:p>
          <a:p>
            <a:endParaRPr lang="nl-NL" sz="1500" dirty="0"/>
          </a:p>
          <a:p>
            <a:endParaRPr lang="nl-NL" dirty="0"/>
          </a:p>
          <a:p>
            <a:r>
              <a:rPr lang="nl-NL" dirty="0"/>
              <a:t>		pH- waarde</a:t>
            </a:r>
          </a:p>
          <a:p>
            <a:endParaRPr lang="nl-NL" dirty="0"/>
          </a:p>
          <a:p>
            <a:r>
              <a:rPr lang="nl-NL" dirty="0"/>
              <a:t>0	1	2	3	4	5	6	7	8	9	10             11				</a:t>
            </a:r>
          </a:p>
        </p:txBody>
      </p:sp>
      <p:cxnSp>
        <p:nvCxnSpPr>
          <p:cNvPr id="4" name="Rechte verbindingslijn 3"/>
          <p:cNvCxnSpPr/>
          <p:nvPr/>
        </p:nvCxnSpPr>
        <p:spPr>
          <a:xfrm>
            <a:off x="6220051" y="2088603"/>
            <a:ext cx="0" cy="2495006"/>
          </a:xfrm>
          <a:prstGeom prst="line">
            <a:avLst/>
          </a:prstGeom>
          <a:ln w="127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6" name="Rechte verbindingslijn 5"/>
          <p:cNvCxnSpPr/>
          <p:nvPr/>
        </p:nvCxnSpPr>
        <p:spPr>
          <a:xfrm flipH="1">
            <a:off x="7060476" y="2088603"/>
            <a:ext cx="26125" cy="2495006"/>
          </a:xfrm>
          <a:prstGeom prst="line">
            <a:avLst/>
          </a:prstGeom>
          <a:ln w="12700">
            <a:solidFill>
              <a:schemeClr val="accent2">
                <a:lumMod val="75000"/>
              </a:schemeClr>
            </a:solidFill>
          </a:ln>
        </p:spPr>
        <p:style>
          <a:lnRef idx="1">
            <a:schemeClr val="accent2"/>
          </a:lnRef>
          <a:fillRef idx="0">
            <a:schemeClr val="accent2"/>
          </a:fillRef>
          <a:effectRef idx="0">
            <a:schemeClr val="accent2"/>
          </a:effectRef>
          <a:fontRef idx="minor">
            <a:schemeClr val="tx1"/>
          </a:fontRef>
        </p:style>
      </p:cxnSp>
      <p:cxnSp>
        <p:nvCxnSpPr>
          <p:cNvPr id="10" name="Rechte verbindingslijn 9"/>
          <p:cNvCxnSpPr/>
          <p:nvPr/>
        </p:nvCxnSpPr>
        <p:spPr>
          <a:xfrm flipH="1">
            <a:off x="7130331" y="1875125"/>
            <a:ext cx="13063" cy="2495006"/>
          </a:xfrm>
          <a:prstGeom prst="line">
            <a:avLst/>
          </a:prstGeom>
          <a:ln w="28575"/>
        </p:spPr>
        <p:style>
          <a:lnRef idx="1">
            <a:schemeClr val="dk1"/>
          </a:lnRef>
          <a:fillRef idx="0">
            <a:schemeClr val="dk1"/>
          </a:fillRef>
          <a:effectRef idx="0">
            <a:schemeClr val="dk1"/>
          </a:effectRef>
          <a:fontRef idx="minor">
            <a:schemeClr val="tx1"/>
          </a:fontRef>
        </p:style>
      </p:cxnSp>
      <p:sp>
        <p:nvSpPr>
          <p:cNvPr id="11" name="Tekstvak 10"/>
          <p:cNvSpPr txBox="1"/>
          <p:nvPr/>
        </p:nvSpPr>
        <p:spPr>
          <a:xfrm>
            <a:off x="10524403" y="3126200"/>
            <a:ext cx="1815737" cy="365760"/>
          </a:xfrm>
          <a:prstGeom prst="rect">
            <a:avLst/>
          </a:prstGeom>
          <a:noFill/>
        </p:spPr>
        <p:txBody>
          <a:bodyPr wrap="square" rtlCol="0">
            <a:spAutoFit/>
          </a:bodyPr>
          <a:lstStyle/>
          <a:p>
            <a:r>
              <a:rPr lang="nl-NL" dirty="0"/>
              <a:t>Basisch</a:t>
            </a:r>
          </a:p>
        </p:txBody>
      </p:sp>
      <p:sp>
        <p:nvSpPr>
          <p:cNvPr id="12" name="Tekstvak 11"/>
          <p:cNvSpPr txBox="1"/>
          <p:nvPr/>
        </p:nvSpPr>
        <p:spPr>
          <a:xfrm>
            <a:off x="1025436" y="3122628"/>
            <a:ext cx="1841863" cy="369332"/>
          </a:xfrm>
          <a:prstGeom prst="rect">
            <a:avLst/>
          </a:prstGeom>
          <a:noFill/>
        </p:spPr>
        <p:txBody>
          <a:bodyPr wrap="square" rtlCol="0">
            <a:spAutoFit/>
          </a:bodyPr>
          <a:lstStyle/>
          <a:p>
            <a:r>
              <a:rPr lang="nl-NL" dirty="0"/>
              <a:t>Zuur</a:t>
            </a:r>
          </a:p>
        </p:txBody>
      </p:sp>
      <p:sp>
        <p:nvSpPr>
          <p:cNvPr id="13" name="Tekstvak 12"/>
          <p:cNvSpPr txBox="1"/>
          <p:nvPr/>
        </p:nvSpPr>
        <p:spPr>
          <a:xfrm>
            <a:off x="7017339" y="4379345"/>
            <a:ext cx="135995" cy="2308324"/>
          </a:xfrm>
          <a:prstGeom prst="rect">
            <a:avLst/>
          </a:prstGeom>
          <a:noFill/>
        </p:spPr>
        <p:txBody>
          <a:bodyPr wrap="square" rtlCol="0">
            <a:spAutoFit/>
          </a:bodyPr>
          <a:lstStyle/>
          <a:p>
            <a:r>
              <a:rPr lang="nl-NL" dirty="0"/>
              <a:t>neutraal</a:t>
            </a:r>
          </a:p>
        </p:txBody>
      </p:sp>
      <p:sp>
        <p:nvSpPr>
          <p:cNvPr id="14" name="Tekstvak 13"/>
          <p:cNvSpPr txBox="1"/>
          <p:nvPr/>
        </p:nvSpPr>
        <p:spPr>
          <a:xfrm>
            <a:off x="6220051" y="3231107"/>
            <a:ext cx="1219193" cy="1200329"/>
          </a:xfrm>
          <a:prstGeom prst="rect">
            <a:avLst/>
          </a:prstGeom>
          <a:noFill/>
        </p:spPr>
        <p:txBody>
          <a:bodyPr wrap="square" rtlCol="0">
            <a:spAutoFit/>
          </a:bodyPr>
          <a:lstStyle/>
          <a:p>
            <a:r>
              <a:rPr lang="nl-NL" dirty="0">
                <a:solidFill>
                  <a:schemeClr val="accent2">
                    <a:lumMod val="75000"/>
                  </a:schemeClr>
                </a:solidFill>
              </a:rPr>
              <a:t>voor meeste planten</a:t>
            </a:r>
          </a:p>
          <a:p>
            <a:r>
              <a:rPr lang="nl-NL" dirty="0">
                <a:solidFill>
                  <a:schemeClr val="accent2">
                    <a:lumMod val="75000"/>
                  </a:schemeClr>
                </a:solidFill>
              </a:rPr>
              <a:t>geschikt</a:t>
            </a:r>
          </a:p>
        </p:txBody>
      </p:sp>
      <p:sp>
        <p:nvSpPr>
          <p:cNvPr id="3" name="Tekstvak 2">
            <a:extLst>
              <a:ext uri="{FF2B5EF4-FFF2-40B4-BE49-F238E27FC236}">
                <a16:creationId xmlns:a16="http://schemas.microsoft.com/office/drawing/2014/main" id="{970C8D3F-A472-B9A6-D031-36FA9AA94550}"/>
              </a:ext>
            </a:extLst>
          </p:cNvPr>
          <p:cNvSpPr txBox="1"/>
          <p:nvPr/>
        </p:nvSpPr>
        <p:spPr>
          <a:xfrm>
            <a:off x="641123" y="5071842"/>
            <a:ext cx="2797816" cy="923330"/>
          </a:xfrm>
          <a:prstGeom prst="rect">
            <a:avLst/>
          </a:prstGeom>
          <a:noFill/>
        </p:spPr>
        <p:txBody>
          <a:bodyPr wrap="square" rtlCol="0">
            <a:spAutoFit/>
          </a:bodyPr>
          <a:lstStyle/>
          <a:p>
            <a:r>
              <a:rPr lang="nl-NL" dirty="0"/>
              <a:t>Is de grond te zuur dan kalk toevoegen </a:t>
            </a:r>
          </a:p>
          <a:p>
            <a:r>
              <a:rPr lang="nl-NL" dirty="0"/>
              <a:t>(langdurig proces)</a:t>
            </a:r>
          </a:p>
        </p:txBody>
      </p:sp>
      <p:sp>
        <p:nvSpPr>
          <p:cNvPr id="5" name="Tekstvak 4">
            <a:extLst>
              <a:ext uri="{FF2B5EF4-FFF2-40B4-BE49-F238E27FC236}">
                <a16:creationId xmlns:a16="http://schemas.microsoft.com/office/drawing/2014/main" id="{97701685-C307-3B3E-526D-EE6522EDEACC}"/>
              </a:ext>
            </a:extLst>
          </p:cNvPr>
          <p:cNvSpPr txBox="1"/>
          <p:nvPr/>
        </p:nvSpPr>
        <p:spPr>
          <a:xfrm>
            <a:off x="8555984" y="5071842"/>
            <a:ext cx="2797816" cy="923330"/>
          </a:xfrm>
          <a:prstGeom prst="rect">
            <a:avLst/>
          </a:prstGeom>
          <a:noFill/>
        </p:spPr>
        <p:txBody>
          <a:bodyPr wrap="square" rtlCol="0">
            <a:spAutoFit/>
          </a:bodyPr>
          <a:lstStyle/>
          <a:p>
            <a:r>
              <a:rPr lang="nl-NL" dirty="0"/>
              <a:t>Is de grond te basisch dan turfmengsel toevoegen </a:t>
            </a:r>
          </a:p>
          <a:p>
            <a:r>
              <a:rPr lang="nl-NL" dirty="0"/>
              <a:t>(langdurig proces)</a:t>
            </a:r>
          </a:p>
        </p:txBody>
      </p:sp>
      <p:sp>
        <p:nvSpPr>
          <p:cNvPr id="7" name="Tekstvak 6">
            <a:extLst>
              <a:ext uri="{FF2B5EF4-FFF2-40B4-BE49-F238E27FC236}">
                <a16:creationId xmlns:a16="http://schemas.microsoft.com/office/drawing/2014/main" id="{6DC7D2FE-A10D-5106-C722-3A414F87A4C4}"/>
              </a:ext>
            </a:extLst>
          </p:cNvPr>
          <p:cNvSpPr txBox="1"/>
          <p:nvPr/>
        </p:nvSpPr>
        <p:spPr>
          <a:xfrm>
            <a:off x="1025436" y="435402"/>
            <a:ext cx="10725930" cy="461665"/>
          </a:xfrm>
          <a:prstGeom prst="rect">
            <a:avLst/>
          </a:prstGeom>
          <a:noFill/>
        </p:spPr>
        <p:txBody>
          <a:bodyPr wrap="square" rtlCol="0">
            <a:spAutoFit/>
          </a:bodyPr>
          <a:lstStyle/>
          <a:p>
            <a:r>
              <a:rPr lang="nl-NL" sz="2400" dirty="0"/>
              <a:t>pH-waarde = zuurgraad van de grond </a:t>
            </a:r>
            <a:r>
              <a:rPr lang="nl-NL" dirty="0"/>
              <a:t>(</a:t>
            </a:r>
            <a:r>
              <a:rPr lang="nl-NL" dirty="0" err="1"/>
              <a:t>Porides</a:t>
            </a:r>
            <a:r>
              <a:rPr lang="nl-NL" dirty="0"/>
              <a:t> </a:t>
            </a:r>
            <a:r>
              <a:rPr lang="nl-NL" dirty="0" err="1"/>
              <a:t>Hydrogenii</a:t>
            </a:r>
            <a:r>
              <a:rPr lang="nl-NL" dirty="0"/>
              <a:t> = hoeveelheid waterstofionen in de grond)</a:t>
            </a:r>
          </a:p>
        </p:txBody>
      </p:sp>
      <p:cxnSp>
        <p:nvCxnSpPr>
          <p:cNvPr id="9" name="Rechte verbindingslijn met pijl 8">
            <a:extLst>
              <a:ext uri="{FF2B5EF4-FFF2-40B4-BE49-F238E27FC236}">
                <a16:creationId xmlns:a16="http://schemas.microsoft.com/office/drawing/2014/main" id="{69F49A33-5854-192A-053A-7B4A9EB980AB}"/>
              </a:ext>
            </a:extLst>
          </p:cNvPr>
          <p:cNvCxnSpPr/>
          <p:nvPr/>
        </p:nvCxnSpPr>
        <p:spPr>
          <a:xfrm>
            <a:off x="8555984" y="3965713"/>
            <a:ext cx="196841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28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440770" y="213002"/>
            <a:ext cx="9718766" cy="6740307"/>
          </a:xfrm>
          <a:prstGeom prst="rect">
            <a:avLst/>
          </a:prstGeom>
          <a:noFill/>
        </p:spPr>
        <p:txBody>
          <a:bodyPr wrap="square" rtlCol="0">
            <a:spAutoFit/>
          </a:bodyPr>
          <a:lstStyle/>
          <a:p>
            <a:r>
              <a:rPr lang="nl-NL" dirty="0"/>
              <a:t>Hoe komt het water in de plant:</a:t>
            </a:r>
          </a:p>
          <a:p>
            <a:endParaRPr lang="nl-NL" dirty="0"/>
          </a:p>
          <a:p>
            <a:r>
              <a:rPr lang="nl-NL" dirty="0"/>
              <a:t>Zuigkracht			+			Worteldruk</a:t>
            </a:r>
          </a:p>
          <a:p>
            <a:endParaRPr lang="nl-NL" dirty="0"/>
          </a:p>
          <a:p>
            <a:r>
              <a:rPr lang="nl-NL" dirty="0"/>
              <a:t>														</a:t>
            </a:r>
          </a:p>
          <a:p>
            <a:endParaRPr lang="nl-NL" dirty="0"/>
          </a:p>
          <a:p>
            <a:r>
              <a:rPr lang="nl-NL" dirty="0"/>
              <a:t>Verdamping geeft lege cellen				Ongelijke waterconcentratie in</a:t>
            </a:r>
          </a:p>
          <a:p>
            <a:r>
              <a:rPr lang="nl-NL" dirty="0"/>
              <a:t>							cellen opheffen</a:t>
            </a:r>
          </a:p>
          <a:p>
            <a:endParaRPr lang="nl-NL" dirty="0"/>
          </a:p>
          <a:p>
            <a:endParaRPr lang="nl-NL" dirty="0"/>
          </a:p>
          <a:p>
            <a:endParaRPr lang="nl-NL" dirty="0"/>
          </a:p>
          <a:p>
            <a:endParaRPr lang="nl-NL" dirty="0"/>
          </a:p>
          <a:p>
            <a:r>
              <a:rPr lang="nl-NL" dirty="0"/>
              <a:t>				OSMOSE</a:t>
            </a:r>
          </a:p>
          <a:p>
            <a:endParaRPr lang="nl-NL" dirty="0"/>
          </a:p>
          <a:p>
            <a:endParaRPr lang="nl-NL" dirty="0"/>
          </a:p>
          <a:p>
            <a:r>
              <a:rPr lang="nl-NL" dirty="0"/>
              <a:t>Hoeveelheid watergift is afhankelijk van:</a:t>
            </a:r>
          </a:p>
          <a:p>
            <a:pPr marL="285750" indent="-285750">
              <a:buFont typeface="Arial" panose="020B0604020202020204" pitchFamily="34" charset="0"/>
              <a:buChar char="•"/>
            </a:pPr>
            <a:r>
              <a:rPr lang="nl-NL" dirty="0"/>
              <a:t>Temperatuur</a:t>
            </a:r>
          </a:p>
          <a:p>
            <a:pPr marL="285750" indent="-285750">
              <a:buFont typeface="Arial" panose="020B0604020202020204" pitchFamily="34" charset="0"/>
              <a:buChar char="•"/>
            </a:pPr>
            <a:r>
              <a:rPr lang="nl-NL" dirty="0"/>
              <a:t>Uiterlijke kenmerken</a:t>
            </a:r>
          </a:p>
          <a:p>
            <a:pPr marL="285750" indent="-285750">
              <a:buFont typeface="Arial" panose="020B0604020202020204" pitchFamily="34" charset="0"/>
              <a:buChar char="•"/>
            </a:pPr>
            <a:r>
              <a:rPr lang="nl-NL" dirty="0"/>
              <a:t>Relatieve luchtvochtigheid</a:t>
            </a:r>
          </a:p>
          <a:p>
            <a:endParaRPr lang="nl-NL" dirty="0"/>
          </a:p>
          <a:p>
            <a:endParaRPr lang="nl-NL" dirty="0"/>
          </a:p>
          <a:p>
            <a:endParaRPr lang="nl-NL" dirty="0"/>
          </a:p>
          <a:p>
            <a:endParaRPr lang="nl-NL" dirty="0"/>
          </a:p>
        </p:txBody>
      </p:sp>
      <p:sp>
        <p:nvSpPr>
          <p:cNvPr id="6" name="Pijl-omlaag 5"/>
          <p:cNvSpPr/>
          <p:nvPr/>
        </p:nvSpPr>
        <p:spPr>
          <a:xfrm>
            <a:off x="1854925" y="1306285"/>
            <a:ext cx="222069" cy="378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2"/>
          <a:stretch>
            <a:fillRect/>
          </a:stretch>
        </p:blipFill>
        <p:spPr>
          <a:xfrm flipH="1">
            <a:off x="7876900" y="1306285"/>
            <a:ext cx="287383" cy="405425"/>
          </a:xfrm>
          <a:prstGeom prst="rect">
            <a:avLst/>
          </a:prstGeom>
        </p:spPr>
      </p:pic>
      <p:sp>
        <p:nvSpPr>
          <p:cNvPr id="8" name="Rechteraccolade 7"/>
          <p:cNvSpPr/>
          <p:nvPr/>
        </p:nvSpPr>
        <p:spPr>
          <a:xfrm rot="5400000">
            <a:off x="4970414" y="674089"/>
            <a:ext cx="627018" cy="5185953"/>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nl-NL"/>
          </a:p>
        </p:txBody>
      </p:sp>
      <p:sp>
        <p:nvSpPr>
          <p:cNvPr id="2" name="Tekstvak 1">
            <a:extLst>
              <a:ext uri="{FF2B5EF4-FFF2-40B4-BE49-F238E27FC236}">
                <a16:creationId xmlns:a16="http://schemas.microsoft.com/office/drawing/2014/main" id="{F5081E75-0C8A-4F71-9B14-8AC1ACD1580A}"/>
              </a:ext>
            </a:extLst>
          </p:cNvPr>
          <p:cNvSpPr txBox="1"/>
          <p:nvPr/>
        </p:nvSpPr>
        <p:spPr>
          <a:xfrm>
            <a:off x="6942338" y="4882718"/>
            <a:ext cx="3730018" cy="1477328"/>
          </a:xfrm>
          <a:prstGeom prst="rect">
            <a:avLst/>
          </a:prstGeom>
          <a:noFill/>
        </p:spPr>
        <p:txBody>
          <a:bodyPr wrap="square" rtlCol="0">
            <a:spAutoFit/>
          </a:bodyPr>
          <a:lstStyle/>
          <a:p>
            <a:r>
              <a:rPr lang="nl-NL" dirty="0"/>
              <a:t>Osmose werkt bij lage temperaturen minder goed dan bij hoge temperaturen. Daarom kun je potplanten beter geen koud water geven.</a:t>
            </a:r>
          </a:p>
        </p:txBody>
      </p:sp>
    </p:spTree>
    <p:extLst>
      <p:ext uri="{BB962C8B-B14F-4D97-AF65-F5344CB8AC3E}">
        <p14:creationId xmlns:p14="http://schemas.microsoft.com/office/powerpoint/2010/main" val="2943231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819AF5E-0ED9-E378-2FF1-08716C4FDAC1}"/>
              </a:ext>
            </a:extLst>
          </p:cNvPr>
          <p:cNvPicPr>
            <a:picLocks noChangeAspect="1"/>
          </p:cNvPicPr>
          <p:nvPr/>
        </p:nvPicPr>
        <p:blipFill rotWithShape="1">
          <a:blip r:embed="rId2"/>
          <a:srcRect r="2415"/>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2F7C10A5-F008-C663-7935-FF02B6916BF1}"/>
              </a:ext>
            </a:extLst>
          </p:cNvPr>
          <p:cNvSpPr>
            <a:spLocks noGrp="1"/>
          </p:cNvSpPr>
          <p:nvPr>
            <p:ph type="title"/>
          </p:nvPr>
        </p:nvSpPr>
        <p:spPr>
          <a:xfrm>
            <a:off x="481029" y="1312675"/>
            <a:ext cx="4520739" cy="3204134"/>
          </a:xfrm>
        </p:spPr>
        <p:txBody>
          <a:bodyPr vert="horz" lIns="91440" tIns="45720" rIns="91440" bIns="45720" rtlCol="0" anchor="b">
            <a:normAutofit/>
          </a:bodyPr>
          <a:lstStyle/>
          <a:p>
            <a:r>
              <a:rPr lang="en-US" dirty="0" err="1"/>
              <a:t>Groeifactor</a:t>
            </a:r>
            <a:r>
              <a:rPr lang="en-US" dirty="0"/>
              <a:t> </a:t>
            </a:r>
            <a:r>
              <a:rPr lang="en-US" dirty="0" err="1"/>
              <a:t>lucht</a:t>
            </a:r>
            <a:r>
              <a:rPr lang="en-US" dirty="0"/>
              <a:t>:</a:t>
            </a:r>
            <a:br>
              <a:rPr lang="en-US" dirty="0"/>
            </a:br>
            <a:br>
              <a:rPr lang="en-US" dirty="0"/>
            </a:br>
            <a:r>
              <a:rPr lang="en-US" dirty="0" err="1"/>
              <a:t>Relatieve</a:t>
            </a:r>
            <a:r>
              <a:rPr lang="en-US" dirty="0"/>
              <a:t> </a:t>
            </a:r>
            <a:r>
              <a:rPr lang="en-US" dirty="0" err="1"/>
              <a:t>luchtvochtigheid</a:t>
            </a:r>
            <a:endParaRPr lang="en-US"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5328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Relatieve luchtvochtigheid - RV</a:t>
            </a:r>
          </a:p>
        </p:txBody>
      </p:sp>
      <p:sp>
        <p:nvSpPr>
          <p:cNvPr id="3" name="Tekstvak 2"/>
          <p:cNvSpPr txBox="1"/>
          <p:nvPr/>
        </p:nvSpPr>
        <p:spPr>
          <a:xfrm>
            <a:off x="838200" y="2090057"/>
            <a:ext cx="10476411" cy="1477328"/>
          </a:xfrm>
          <a:prstGeom prst="rect">
            <a:avLst/>
          </a:prstGeom>
          <a:noFill/>
        </p:spPr>
        <p:txBody>
          <a:bodyPr wrap="square" rtlCol="0">
            <a:spAutoFit/>
          </a:bodyPr>
          <a:lstStyle/>
          <a:p>
            <a:r>
              <a:rPr lang="nl-NL" dirty="0"/>
              <a:t>Hoeveelheid vocht (waterdamp) in de lucht, uitgedrukt in percentages</a:t>
            </a:r>
          </a:p>
          <a:p>
            <a:endParaRPr lang="nl-NL" dirty="0"/>
          </a:p>
          <a:p>
            <a:r>
              <a:rPr lang="nl-NL" dirty="0"/>
              <a:t>Lage RV		     weinig vocht in de lucht 			veel verdamping</a:t>
            </a:r>
          </a:p>
          <a:p>
            <a:endParaRPr lang="nl-NL" dirty="0"/>
          </a:p>
          <a:p>
            <a:r>
              <a:rPr lang="nl-NL" dirty="0"/>
              <a:t>Hoge RV		     veel vocht in de lucht                              	weinig verdamping</a:t>
            </a:r>
          </a:p>
        </p:txBody>
      </p:sp>
      <p:sp>
        <p:nvSpPr>
          <p:cNvPr id="4" name="Pijl-rechts 3"/>
          <p:cNvSpPr/>
          <p:nvPr/>
        </p:nvSpPr>
        <p:spPr>
          <a:xfrm>
            <a:off x="2081296" y="2689026"/>
            <a:ext cx="587829" cy="280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096000" y="2740640"/>
            <a:ext cx="609653" cy="291751"/>
          </a:xfrm>
          <a:prstGeom prst="rect">
            <a:avLst/>
          </a:prstGeom>
        </p:spPr>
      </p:pic>
      <p:pic>
        <p:nvPicPr>
          <p:cNvPr id="6" name="Afbeelding 5"/>
          <p:cNvPicPr>
            <a:picLocks noChangeAspect="1"/>
          </p:cNvPicPr>
          <p:nvPr/>
        </p:nvPicPr>
        <p:blipFill>
          <a:blip r:embed="rId4"/>
          <a:stretch>
            <a:fillRect/>
          </a:stretch>
        </p:blipFill>
        <p:spPr>
          <a:xfrm>
            <a:off x="2081296" y="3232076"/>
            <a:ext cx="609653" cy="335309"/>
          </a:xfrm>
          <a:prstGeom prst="rect">
            <a:avLst/>
          </a:prstGeom>
        </p:spPr>
      </p:pic>
      <p:pic>
        <p:nvPicPr>
          <p:cNvPr id="7" name="Afbeelding 6"/>
          <p:cNvPicPr>
            <a:picLocks noChangeAspect="1"/>
          </p:cNvPicPr>
          <p:nvPr/>
        </p:nvPicPr>
        <p:blipFill>
          <a:blip r:embed="rId4">
            <a:duotone>
              <a:schemeClr val="bg2">
                <a:shade val="45000"/>
                <a:satMod val="135000"/>
              </a:schemeClr>
              <a:prstClr val="white"/>
            </a:duotone>
          </a:blip>
          <a:stretch>
            <a:fillRect/>
          </a:stretch>
        </p:blipFill>
        <p:spPr>
          <a:xfrm>
            <a:off x="6096000" y="3232076"/>
            <a:ext cx="609653" cy="306268"/>
          </a:xfrm>
          <a:prstGeom prst="rect">
            <a:avLst/>
          </a:prstGeom>
        </p:spPr>
      </p:pic>
      <p:sp>
        <p:nvSpPr>
          <p:cNvPr id="9" name="Tijdelijke aanduiding voor inhoud 2">
            <a:extLst>
              <a:ext uri="{FF2B5EF4-FFF2-40B4-BE49-F238E27FC236}">
                <a16:creationId xmlns:a16="http://schemas.microsoft.com/office/drawing/2014/main" id="{129FD9F9-B147-95A5-BB73-AB4E5998CD92}"/>
              </a:ext>
            </a:extLst>
          </p:cNvPr>
          <p:cNvSpPr txBox="1">
            <a:spLocks/>
          </p:cNvSpPr>
          <p:nvPr/>
        </p:nvSpPr>
        <p:spPr>
          <a:xfrm>
            <a:off x="574218" y="4596359"/>
            <a:ext cx="11372618" cy="21350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effectLst/>
                <a:uLnTx/>
                <a:uFillTx/>
                <a:ea typeface="+mn-ea"/>
                <a:cs typeface="Arial" panose="020B0604020202020204" pitchFamily="34" charset="0"/>
              </a:rPr>
              <a:t>Hoe warmer de lucht hoe meer waterdamp het kan vasthouden (hoge RV).</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effectLst/>
              <a:uLnTx/>
              <a:uFillTx/>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effectLst/>
                <a:uLnTx/>
                <a:uFillTx/>
                <a:ea typeface="+mn-ea"/>
                <a:cs typeface="Arial" panose="020B0604020202020204" pitchFamily="34" charset="0"/>
              </a:rPr>
              <a:t>Een hoge RV zorgt voor een goede werking van de huidmondjes, het zorgt voor een goede waterhuishouding bij planten.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800" b="0" i="0" u="none" strike="noStrike" kern="1200" cap="none" spc="0" normalizeH="0" baseline="0" noProof="0" dirty="0">
                <a:ln>
                  <a:noFill/>
                </a:ln>
                <a:effectLst/>
                <a:uLnTx/>
                <a:uFillTx/>
                <a:ea typeface="+mn-ea"/>
                <a:cs typeface="Arial" panose="020B0604020202020204" pitchFamily="34" charset="0"/>
              </a:rPr>
              <a:t>De RV in de huiskamer ligt vaak tussen 40-60%, de RV in de tropen vaak tussen 60-100%</a:t>
            </a:r>
          </a:p>
        </p:txBody>
      </p:sp>
    </p:spTree>
    <p:extLst>
      <p:ext uri="{BB962C8B-B14F-4D97-AF65-F5344CB8AC3E}">
        <p14:creationId xmlns:p14="http://schemas.microsoft.com/office/powerpoint/2010/main" val="2313947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37522" y="365125"/>
            <a:ext cx="9316278" cy="1325563"/>
          </a:xfrm>
        </p:spPr>
        <p:txBody>
          <a:bodyPr/>
          <a:lstStyle/>
          <a:p>
            <a:r>
              <a:rPr lang="nl-NL" dirty="0"/>
              <a:t>Groeistoornissen  RV</a:t>
            </a:r>
          </a:p>
        </p:txBody>
      </p:sp>
      <p:sp>
        <p:nvSpPr>
          <p:cNvPr id="3" name="Tekstvak 2"/>
          <p:cNvSpPr txBox="1"/>
          <p:nvPr/>
        </p:nvSpPr>
        <p:spPr>
          <a:xfrm>
            <a:off x="2209044" y="2099175"/>
            <a:ext cx="8256862" cy="3693319"/>
          </a:xfrm>
          <a:prstGeom prst="rect">
            <a:avLst/>
          </a:prstGeom>
          <a:noFill/>
        </p:spPr>
        <p:txBody>
          <a:bodyPr wrap="square" rtlCol="0">
            <a:spAutoFit/>
          </a:bodyPr>
          <a:lstStyle/>
          <a:p>
            <a:r>
              <a:rPr lang="nl-NL" dirty="0"/>
              <a:t>Te lage RV:</a:t>
            </a:r>
          </a:p>
          <a:p>
            <a:pPr marL="285750" indent="-285750">
              <a:buFont typeface="Arial" panose="020B0604020202020204" pitchFamily="34" charset="0"/>
              <a:buChar char="•"/>
            </a:pPr>
            <a:r>
              <a:rPr lang="nl-NL" dirty="0"/>
              <a:t>Stevige planten met een klein blad</a:t>
            </a:r>
          </a:p>
          <a:p>
            <a:pPr marL="285750" indent="-285750">
              <a:buFont typeface="Arial" panose="020B0604020202020204" pitchFamily="34" charset="0"/>
              <a:buChar char="•"/>
            </a:pPr>
            <a:r>
              <a:rPr lang="nl-NL" dirty="0"/>
              <a:t>Beter bestand tegen bepaalde ziektes</a:t>
            </a:r>
          </a:p>
          <a:p>
            <a:pPr marL="285750" indent="-285750">
              <a:buFont typeface="Arial" panose="020B0604020202020204" pitchFamily="34" charset="0"/>
              <a:buChar char="•"/>
            </a:pPr>
            <a:r>
              <a:rPr lang="nl-NL" dirty="0"/>
              <a:t>Meer verdamping dan wateropname</a:t>
            </a:r>
          </a:p>
          <a:p>
            <a:pPr marL="285750" indent="-285750">
              <a:buFont typeface="Arial" panose="020B0604020202020204" pitchFamily="34" charset="0"/>
              <a:buChar char="•"/>
            </a:pPr>
            <a:r>
              <a:rPr lang="nl-NL" dirty="0"/>
              <a:t>Slaphangen en afvallen van blad</a:t>
            </a:r>
          </a:p>
          <a:p>
            <a:pPr marL="285750" indent="-285750">
              <a:buFont typeface="Arial" panose="020B0604020202020204" pitchFamily="34" charset="0"/>
              <a:buChar char="•"/>
            </a:pPr>
            <a:r>
              <a:rPr lang="nl-NL" dirty="0"/>
              <a:t>Bruine bladranden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r>
              <a:rPr lang="nl-NL" dirty="0"/>
              <a:t>Te hoge RV:</a:t>
            </a:r>
          </a:p>
          <a:p>
            <a:pPr marL="285750" indent="-285750">
              <a:buFont typeface="Arial" panose="020B0604020202020204" pitchFamily="34" charset="0"/>
              <a:buChar char="•"/>
            </a:pPr>
            <a:r>
              <a:rPr lang="nl-NL" dirty="0"/>
              <a:t>Slechte wortelvorming</a:t>
            </a:r>
          </a:p>
          <a:p>
            <a:pPr marL="285750" indent="-285750">
              <a:buFont typeface="Arial" panose="020B0604020202020204" pitchFamily="34" charset="0"/>
              <a:buChar char="•"/>
            </a:pPr>
            <a:r>
              <a:rPr lang="nl-NL" dirty="0"/>
              <a:t>Wortelrot</a:t>
            </a:r>
          </a:p>
          <a:p>
            <a:pPr marL="285750" indent="-285750">
              <a:buFont typeface="Arial" panose="020B0604020202020204" pitchFamily="34" charset="0"/>
              <a:buChar char="•"/>
            </a:pPr>
            <a:r>
              <a:rPr lang="nl-NL" dirty="0"/>
              <a:t>Gevoeliger voor bepaalde ziektes (spint, wolluis)</a:t>
            </a:r>
          </a:p>
          <a:p>
            <a:pPr marL="285750" indent="-285750">
              <a:buFont typeface="Arial" panose="020B0604020202020204" pitchFamily="34" charset="0"/>
              <a:buChar char="•"/>
            </a:pPr>
            <a:r>
              <a:rPr lang="nl-NL" dirty="0"/>
              <a:t>Glazig blad</a:t>
            </a:r>
          </a:p>
        </p:txBody>
      </p:sp>
    </p:spTree>
    <p:extLst>
      <p:ext uri="{BB962C8B-B14F-4D97-AF65-F5344CB8AC3E}">
        <p14:creationId xmlns:p14="http://schemas.microsoft.com/office/powerpoint/2010/main" val="12280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binnen, bord, maaltijd, rommelig&#10;&#10;Automatisch gegenereerde beschrijving">
            <a:extLst>
              <a:ext uri="{FF2B5EF4-FFF2-40B4-BE49-F238E27FC236}">
                <a16:creationId xmlns:a16="http://schemas.microsoft.com/office/drawing/2014/main" id="{A83E1C11-20E2-5B08-2647-5A85B5E2B697}"/>
              </a:ext>
            </a:extLst>
          </p:cNvPr>
          <p:cNvPicPr>
            <a:picLocks noChangeAspect="1"/>
          </p:cNvPicPr>
          <p:nvPr/>
        </p:nvPicPr>
        <p:blipFill rotWithShape="1">
          <a:blip r:embed="rId2">
            <a:alphaModFix amt="50000"/>
          </a:blip>
          <a:srcRect r="3112" b="1"/>
          <a:stretch/>
        </p:blipFill>
        <p:spPr>
          <a:xfrm>
            <a:off x="20" y="1"/>
            <a:ext cx="12191980" cy="6857999"/>
          </a:xfrm>
          <a:prstGeom prst="rect">
            <a:avLst/>
          </a:prstGeom>
        </p:spPr>
      </p:pic>
      <p:sp>
        <p:nvSpPr>
          <p:cNvPr id="2" name="Titel 1">
            <a:extLst>
              <a:ext uri="{FF2B5EF4-FFF2-40B4-BE49-F238E27FC236}">
                <a16:creationId xmlns:a16="http://schemas.microsoft.com/office/drawing/2014/main" id="{0228D531-DBF7-D77D-BD1C-B276D8C619DE}"/>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Groeifactor voeding</a:t>
            </a:r>
          </a:p>
        </p:txBody>
      </p:sp>
    </p:spTree>
    <p:extLst>
      <p:ext uri="{BB962C8B-B14F-4D97-AF65-F5344CB8AC3E}">
        <p14:creationId xmlns:p14="http://schemas.microsoft.com/office/powerpoint/2010/main" val="3490018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1" y="345810"/>
            <a:ext cx="4960945" cy="1325563"/>
          </a:xfrm>
        </p:spPr>
        <p:txBody>
          <a:bodyPr vert="horz" lIns="91440" tIns="45720" rIns="91440" bIns="45720" rtlCol="0" anchor="ctr">
            <a:normAutofit/>
          </a:bodyPr>
          <a:lstStyle/>
          <a:p>
            <a:r>
              <a:rPr lang="en-US" kern="1200">
                <a:solidFill>
                  <a:schemeClr val="tx1"/>
                </a:solidFill>
                <a:latin typeface="+mj-lt"/>
                <a:ea typeface="+mj-ea"/>
                <a:cs typeface="+mj-cs"/>
              </a:rPr>
              <a:t>Voeding</a:t>
            </a:r>
          </a:p>
        </p:txBody>
      </p:sp>
      <p:sp>
        <p:nvSpPr>
          <p:cNvPr id="3" name="Tekstvak 2"/>
          <p:cNvSpPr txBox="1"/>
          <p:nvPr/>
        </p:nvSpPr>
        <p:spPr>
          <a:xfrm>
            <a:off x="838201" y="1825625"/>
            <a:ext cx="4933462"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dirty="0"/>
              <a:t>Zit in (</a:t>
            </a:r>
            <a:r>
              <a:rPr lang="en-US" dirty="0" err="1"/>
              <a:t>gekeurde</a:t>
            </a:r>
            <a:r>
              <a:rPr lang="en-US" dirty="0"/>
              <a:t>) </a:t>
            </a:r>
            <a:r>
              <a:rPr lang="en-US" dirty="0" err="1"/>
              <a:t>potgrond</a:t>
            </a:r>
            <a:r>
              <a:rPr lang="en-US" dirty="0"/>
              <a:t>.</a:t>
            </a:r>
          </a:p>
          <a:p>
            <a:pPr indent="-228600">
              <a:lnSpc>
                <a:spcPct val="90000"/>
              </a:lnSpc>
              <a:spcAft>
                <a:spcPts val="600"/>
              </a:spcAft>
              <a:buFont typeface="Arial" panose="020B0604020202020204" pitchFamily="34" charset="0"/>
              <a:buChar char="•"/>
            </a:pPr>
            <a:r>
              <a:rPr lang="en-US" dirty="0" err="1"/>
              <a:t>Gekeurde</a:t>
            </a:r>
            <a:r>
              <a:rPr lang="en-US" dirty="0"/>
              <a:t> </a:t>
            </a:r>
            <a:r>
              <a:rPr lang="en-US" dirty="0" err="1"/>
              <a:t>potgrond</a:t>
            </a:r>
            <a:r>
              <a:rPr lang="en-US" dirty="0"/>
              <a:t> </a:t>
            </a:r>
            <a:r>
              <a:rPr lang="en-US" dirty="0" err="1"/>
              <a:t>heeft</a:t>
            </a:r>
            <a:r>
              <a:rPr lang="en-US" dirty="0"/>
              <a:t> </a:t>
            </a:r>
            <a:r>
              <a:rPr lang="en-US" dirty="0" err="1"/>
              <a:t>een</a:t>
            </a:r>
            <a:r>
              <a:rPr lang="en-US" dirty="0"/>
              <a:t> </a:t>
            </a:r>
            <a:r>
              <a:rPr lang="en-US" dirty="0" err="1"/>
              <a:t>keurmerk</a:t>
            </a:r>
            <a:r>
              <a:rPr lang="en-US" dirty="0"/>
              <a:t> van het </a:t>
            </a:r>
          </a:p>
          <a:p>
            <a:pPr indent="-228600">
              <a:lnSpc>
                <a:spcPct val="90000"/>
              </a:lnSpc>
              <a:spcAft>
                <a:spcPts val="600"/>
              </a:spcAft>
              <a:buFont typeface="Arial" panose="020B0604020202020204" pitchFamily="34" charset="0"/>
              <a:buChar char="•"/>
            </a:pPr>
            <a:r>
              <a:rPr lang="en-US" dirty="0"/>
              <a:t>RHP  (</a:t>
            </a:r>
            <a:r>
              <a:rPr lang="en-US" dirty="0" err="1"/>
              <a:t>Regeling</a:t>
            </a:r>
            <a:r>
              <a:rPr lang="en-US" dirty="0"/>
              <a:t> </a:t>
            </a:r>
            <a:r>
              <a:rPr lang="en-US" dirty="0" err="1"/>
              <a:t>Handels</a:t>
            </a:r>
            <a:r>
              <a:rPr lang="en-US" dirty="0"/>
              <a:t> </a:t>
            </a:r>
            <a:r>
              <a:rPr lang="en-US" dirty="0" err="1"/>
              <a:t>Potgrond</a:t>
            </a:r>
            <a:r>
              <a:rPr lang="en-US" dirty="0"/>
              <a:t>)</a:t>
            </a:r>
          </a:p>
          <a:p>
            <a:pPr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dirty="0"/>
              <a:t>Eisen </a:t>
            </a:r>
            <a:r>
              <a:rPr lang="en-US" dirty="0" err="1"/>
              <a:t>aan</a:t>
            </a:r>
            <a:r>
              <a:rPr lang="en-US" dirty="0"/>
              <a:t> </a:t>
            </a:r>
            <a:r>
              <a:rPr lang="en-US" dirty="0" err="1"/>
              <a:t>goede</a:t>
            </a:r>
            <a:r>
              <a:rPr lang="en-US" dirty="0"/>
              <a:t> </a:t>
            </a:r>
            <a:r>
              <a:rPr lang="en-US" dirty="0" err="1"/>
              <a:t>potgrond</a:t>
            </a:r>
            <a:r>
              <a:rPr lang="en-US" dirty="0"/>
              <a:t>:</a:t>
            </a:r>
          </a:p>
          <a:p>
            <a:pPr marL="285750" indent="-228600">
              <a:lnSpc>
                <a:spcPct val="90000"/>
              </a:lnSpc>
              <a:spcAft>
                <a:spcPts val="600"/>
              </a:spcAft>
              <a:buFont typeface="Arial" panose="020B0604020202020204" pitchFamily="34" charset="0"/>
              <a:buChar char="•"/>
            </a:pPr>
            <a:r>
              <a:rPr lang="en-US" dirty="0"/>
              <a:t>Goede </a:t>
            </a:r>
            <a:r>
              <a:rPr lang="en-US" dirty="0" err="1"/>
              <a:t>structuur</a:t>
            </a:r>
            <a:r>
              <a:rPr lang="en-US" dirty="0"/>
              <a:t> (</a:t>
            </a:r>
            <a:r>
              <a:rPr lang="en-US" dirty="0" err="1"/>
              <a:t>voldoende</a:t>
            </a:r>
            <a:r>
              <a:rPr lang="en-US" dirty="0"/>
              <a:t> </a:t>
            </a:r>
            <a:r>
              <a:rPr lang="en-US" dirty="0" err="1"/>
              <a:t>lucht</a:t>
            </a:r>
            <a:r>
              <a:rPr lang="en-US" dirty="0"/>
              <a:t> en water </a:t>
            </a:r>
            <a:r>
              <a:rPr lang="en-US" dirty="0" err="1"/>
              <a:t>bevatten</a:t>
            </a:r>
            <a:r>
              <a:rPr lang="en-US" dirty="0"/>
              <a:t>)</a:t>
            </a:r>
          </a:p>
          <a:p>
            <a:pPr marL="285750" indent="-228600">
              <a:lnSpc>
                <a:spcPct val="90000"/>
              </a:lnSpc>
              <a:spcAft>
                <a:spcPts val="600"/>
              </a:spcAft>
              <a:buFont typeface="Arial" panose="020B0604020202020204" pitchFamily="34" charset="0"/>
              <a:buChar char="•"/>
            </a:pPr>
            <a:r>
              <a:rPr lang="en-US" dirty="0" err="1"/>
              <a:t>Voldoende</a:t>
            </a:r>
            <a:r>
              <a:rPr lang="en-US" dirty="0"/>
              <a:t> </a:t>
            </a:r>
            <a:r>
              <a:rPr lang="en-US" dirty="0" err="1"/>
              <a:t>voeding</a:t>
            </a:r>
            <a:r>
              <a:rPr lang="en-US" dirty="0"/>
              <a:t> (</a:t>
            </a:r>
            <a:r>
              <a:rPr lang="en-US" dirty="0" err="1"/>
              <a:t>hoofdelementen</a:t>
            </a:r>
            <a:r>
              <a:rPr lang="en-US" dirty="0"/>
              <a:t> </a:t>
            </a:r>
            <a:r>
              <a:rPr lang="en-US" dirty="0" err="1"/>
              <a:t>voor</a:t>
            </a:r>
            <a:r>
              <a:rPr lang="en-US" dirty="0"/>
              <a:t> 6 </a:t>
            </a:r>
            <a:r>
              <a:rPr lang="en-US" dirty="0" err="1"/>
              <a:t>weken</a:t>
            </a:r>
            <a:r>
              <a:rPr lang="en-US" dirty="0"/>
              <a:t>, spore </a:t>
            </a:r>
            <a:r>
              <a:rPr lang="en-US" dirty="0" err="1"/>
              <a:t>elementen</a:t>
            </a:r>
            <a:r>
              <a:rPr lang="en-US" dirty="0"/>
              <a:t> </a:t>
            </a:r>
            <a:r>
              <a:rPr lang="en-US" dirty="0" err="1"/>
              <a:t>voor</a:t>
            </a:r>
            <a:r>
              <a:rPr lang="en-US" dirty="0"/>
              <a:t> </a:t>
            </a:r>
            <a:r>
              <a:rPr lang="en-US" dirty="0" err="1"/>
              <a:t>langere</a:t>
            </a:r>
            <a:r>
              <a:rPr lang="en-US" dirty="0"/>
              <a:t> </a:t>
            </a:r>
            <a:r>
              <a:rPr lang="en-US" dirty="0" err="1"/>
              <a:t>tijd</a:t>
            </a:r>
            <a:r>
              <a:rPr lang="en-US" dirty="0"/>
              <a:t>)</a:t>
            </a:r>
          </a:p>
          <a:p>
            <a:pPr marL="285750" indent="-228600">
              <a:lnSpc>
                <a:spcPct val="90000"/>
              </a:lnSpc>
              <a:spcAft>
                <a:spcPts val="600"/>
              </a:spcAft>
              <a:buFont typeface="Arial" panose="020B0604020202020204" pitchFamily="34" charset="0"/>
              <a:buChar char="•"/>
            </a:pPr>
            <a:r>
              <a:rPr lang="en-US" dirty="0"/>
              <a:t>pH </a:t>
            </a:r>
            <a:r>
              <a:rPr lang="en-US" dirty="0" err="1"/>
              <a:t>waarde</a:t>
            </a:r>
            <a:r>
              <a:rPr lang="en-US" dirty="0"/>
              <a:t> van 5,5 – 6</a:t>
            </a:r>
          </a:p>
          <a:p>
            <a:pPr marL="285750" indent="-228600">
              <a:lnSpc>
                <a:spcPct val="90000"/>
              </a:lnSpc>
              <a:spcAft>
                <a:spcPts val="600"/>
              </a:spcAft>
              <a:buFont typeface="Arial" panose="020B0604020202020204" pitchFamily="34" charset="0"/>
              <a:buChar char="•"/>
            </a:pPr>
            <a:r>
              <a:rPr lang="en-US" dirty="0" err="1"/>
              <a:t>Vrij</a:t>
            </a:r>
            <a:r>
              <a:rPr lang="en-US" dirty="0"/>
              <a:t> van </a:t>
            </a:r>
            <a:r>
              <a:rPr lang="en-US" dirty="0" err="1"/>
              <a:t>ziektekiemen</a:t>
            </a:r>
            <a:r>
              <a:rPr lang="en-US" dirty="0"/>
              <a:t> en </a:t>
            </a:r>
            <a:r>
              <a:rPr lang="en-US" dirty="0" err="1"/>
              <a:t>zaden</a:t>
            </a:r>
            <a:r>
              <a:rPr lang="en-US" dirty="0"/>
              <a:t>.</a:t>
            </a:r>
          </a:p>
          <a:p>
            <a:pPr marL="285750"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endParaRPr lang="en-US" dirty="0"/>
          </a:p>
        </p:txBody>
      </p:sp>
      <p:pic>
        <p:nvPicPr>
          <p:cNvPr id="5" name="Afbeelding 4">
            <a:extLst>
              <a:ext uri="{FF2B5EF4-FFF2-40B4-BE49-F238E27FC236}">
                <a16:creationId xmlns:a16="http://schemas.microsoft.com/office/drawing/2014/main" id="{ECD92A0B-98C5-52D5-4F5E-DCB81086ED86}"/>
              </a:ext>
            </a:extLst>
          </p:cNvPr>
          <p:cNvPicPr>
            <a:picLocks noChangeAspect="1"/>
          </p:cNvPicPr>
          <p:nvPr/>
        </p:nvPicPr>
        <p:blipFill rotWithShape="1">
          <a:blip r:embed="rId2"/>
          <a:srcRect t="14227" b="22111"/>
          <a:stretch/>
        </p:blipFill>
        <p:spPr>
          <a:xfrm>
            <a:off x="6863996" y="3154859"/>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Afbeelding 8">
            <a:extLst>
              <a:ext uri="{FF2B5EF4-FFF2-40B4-BE49-F238E27FC236}">
                <a16:creationId xmlns:a16="http://schemas.microsoft.com/office/drawing/2014/main" id="{456F2C9C-35E7-8C1B-83B8-85B4514D7F64}"/>
              </a:ext>
            </a:extLst>
          </p:cNvPr>
          <p:cNvPicPr>
            <a:picLocks noChangeAspect="1"/>
          </p:cNvPicPr>
          <p:nvPr/>
        </p:nvPicPr>
        <p:blipFill rotWithShape="1">
          <a:blip r:embed="rId3"/>
          <a:srcRect t="8067" r="-2" b="-2"/>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7" name="Afbeelding 6">
            <a:extLst>
              <a:ext uri="{FF2B5EF4-FFF2-40B4-BE49-F238E27FC236}">
                <a16:creationId xmlns:a16="http://schemas.microsoft.com/office/drawing/2014/main" id="{CB4B2333-7562-89DA-69F8-808FD5D2677B}"/>
              </a:ext>
            </a:extLst>
          </p:cNvPr>
          <p:cNvPicPr>
            <a:picLocks noChangeAspect="1"/>
          </p:cNvPicPr>
          <p:nvPr/>
        </p:nvPicPr>
        <p:blipFill rotWithShape="1">
          <a:blip r:embed="rId4"/>
          <a:srcRect r="3" b="11827"/>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740269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22909" y="2239944"/>
            <a:ext cx="9901646" cy="4370427"/>
          </a:xfrm>
          <a:prstGeom prst="rect">
            <a:avLst/>
          </a:prstGeom>
          <a:noFill/>
        </p:spPr>
        <p:txBody>
          <a:bodyPr wrap="square" rtlCol="0">
            <a:spAutoFit/>
          </a:bodyPr>
          <a:lstStyle/>
          <a:p>
            <a:r>
              <a:rPr lang="nl-NL" dirty="0"/>
              <a:t>Hoofdelementen: heeft een plant veel nodig.</a:t>
            </a:r>
          </a:p>
          <a:p>
            <a:endParaRPr lang="nl-NL" sz="400" dirty="0"/>
          </a:p>
          <a:p>
            <a:r>
              <a:rPr lang="nl-NL" dirty="0"/>
              <a:t>N	Stikstof			bladvorming</a:t>
            </a:r>
          </a:p>
          <a:p>
            <a:r>
              <a:rPr lang="nl-NL" dirty="0"/>
              <a:t>P	</a:t>
            </a:r>
            <a:r>
              <a:rPr lang="nl-NL" dirty="0" err="1"/>
              <a:t>Phosphor</a:t>
            </a:r>
            <a:r>
              <a:rPr lang="nl-NL" dirty="0"/>
              <a:t>	 (Fosfor)		wortelvorming</a:t>
            </a:r>
          </a:p>
          <a:p>
            <a:r>
              <a:rPr lang="nl-NL" dirty="0"/>
              <a:t>K	Kalium			stevigheid van blad en stengel</a:t>
            </a:r>
          </a:p>
          <a:p>
            <a:endParaRPr lang="nl-NL" dirty="0"/>
          </a:p>
          <a:p>
            <a:r>
              <a:rPr lang="nl-NL" dirty="0"/>
              <a:t>Ca  	Calcium</a:t>
            </a:r>
          </a:p>
          <a:p>
            <a:r>
              <a:rPr lang="nl-NL" dirty="0"/>
              <a:t>Mg  	Magnesium</a:t>
            </a:r>
          </a:p>
          <a:p>
            <a:endParaRPr lang="nl-NL" dirty="0"/>
          </a:p>
          <a:p>
            <a:endParaRPr lang="nl-NL" dirty="0"/>
          </a:p>
          <a:p>
            <a:r>
              <a:rPr lang="nl-NL" dirty="0"/>
              <a:t>Spore elementen: heeft een plant minder nodig.</a:t>
            </a:r>
          </a:p>
          <a:p>
            <a:endParaRPr lang="nl-NL" sz="400" dirty="0"/>
          </a:p>
          <a:p>
            <a:r>
              <a:rPr lang="nl-NL" dirty="0"/>
              <a:t>Fe	IJzer</a:t>
            </a:r>
          </a:p>
          <a:p>
            <a:r>
              <a:rPr lang="nl-NL" dirty="0"/>
              <a:t>Mn	Mangaan</a:t>
            </a:r>
          </a:p>
          <a:p>
            <a:r>
              <a:rPr lang="nl-NL" dirty="0"/>
              <a:t>B	Borium</a:t>
            </a:r>
          </a:p>
          <a:p>
            <a:r>
              <a:rPr lang="nl-NL" dirty="0"/>
              <a:t>Zn	Zink</a:t>
            </a:r>
          </a:p>
          <a:p>
            <a:r>
              <a:rPr lang="nl-NL" dirty="0"/>
              <a:t>Mo	Molybdeen.</a:t>
            </a:r>
          </a:p>
        </p:txBody>
      </p:sp>
      <p:sp>
        <p:nvSpPr>
          <p:cNvPr id="3" name="Titel 2">
            <a:extLst>
              <a:ext uri="{FF2B5EF4-FFF2-40B4-BE49-F238E27FC236}">
                <a16:creationId xmlns:a16="http://schemas.microsoft.com/office/drawing/2014/main" id="{FD1AC2C8-EB49-4AFB-8B42-99C4E232D3EF}"/>
              </a:ext>
            </a:extLst>
          </p:cNvPr>
          <p:cNvSpPr>
            <a:spLocks noGrp="1"/>
          </p:cNvSpPr>
          <p:nvPr>
            <p:ph type="title"/>
          </p:nvPr>
        </p:nvSpPr>
        <p:spPr/>
        <p:txBody>
          <a:bodyPr/>
          <a:lstStyle/>
          <a:p>
            <a:r>
              <a:rPr lang="nl-NL" dirty="0"/>
              <a:t>Hoofd- en spore elementen </a:t>
            </a:r>
            <a:r>
              <a:rPr lang="nl-NL" sz="2500" dirty="0"/>
              <a:t>(chemisch gebonden element)</a:t>
            </a:r>
          </a:p>
        </p:txBody>
      </p:sp>
    </p:spTree>
    <p:extLst>
      <p:ext uri="{BB962C8B-B14F-4D97-AF65-F5344CB8AC3E}">
        <p14:creationId xmlns:p14="http://schemas.microsoft.com/office/powerpoint/2010/main" val="776483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423850" y="2564223"/>
            <a:ext cx="9653452" cy="3539430"/>
          </a:xfrm>
          <a:prstGeom prst="rect">
            <a:avLst/>
          </a:prstGeom>
          <a:noFill/>
        </p:spPr>
        <p:txBody>
          <a:bodyPr wrap="square" rtlCol="0">
            <a:spAutoFit/>
          </a:bodyPr>
          <a:lstStyle/>
          <a:p>
            <a:r>
              <a:rPr lang="nl-NL" sz="2600" b="1" dirty="0"/>
              <a:t>Bijmesten</a:t>
            </a:r>
          </a:p>
          <a:p>
            <a:endParaRPr lang="nl-NL" dirty="0"/>
          </a:p>
          <a:p>
            <a:r>
              <a:rPr lang="nl-NL" dirty="0"/>
              <a:t>Kunstmest						Natuurlijke mest (organisch)</a:t>
            </a:r>
          </a:p>
          <a:p>
            <a:endParaRPr lang="nl-NL" dirty="0"/>
          </a:p>
          <a:p>
            <a:endParaRPr lang="nl-NL" dirty="0"/>
          </a:p>
          <a:p>
            <a:endParaRPr lang="nl-NL" dirty="0"/>
          </a:p>
          <a:p>
            <a:r>
              <a:rPr lang="nl-NL" dirty="0"/>
              <a:t>Bevat veel hoofdelementen				Bevat zowel hoofd als spore elementen.				</a:t>
            </a:r>
          </a:p>
          <a:p>
            <a:r>
              <a:rPr lang="nl-NL" dirty="0"/>
              <a:t>Snelle opname						Langzame opname</a:t>
            </a:r>
          </a:p>
          <a:p>
            <a:endParaRPr lang="nl-NL" dirty="0"/>
          </a:p>
          <a:p>
            <a:endParaRPr lang="nl-NL" dirty="0"/>
          </a:p>
          <a:p>
            <a:r>
              <a:rPr lang="nl-NL" dirty="0"/>
              <a:t>Afwisseling van beide meststoffen is de beste optie.</a:t>
            </a:r>
          </a:p>
        </p:txBody>
      </p:sp>
      <p:sp>
        <p:nvSpPr>
          <p:cNvPr id="3" name="Pijl-omlaag 2"/>
          <p:cNvSpPr/>
          <p:nvPr/>
        </p:nvSpPr>
        <p:spPr>
          <a:xfrm>
            <a:off x="2252618" y="1907177"/>
            <a:ext cx="222068" cy="3827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p:cNvPicPr>
            <a:picLocks noChangeAspect="1"/>
          </p:cNvPicPr>
          <p:nvPr/>
        </p:nvPicPr>
        <p:blipFill>
          <a:blip r:embed="rId2"/>
          <a:stretch>
            <a:fillRect/>
          </a:stretch>
        </p:blipFill>
        <p:spPr>
          <a:xfrm>
            <a:off x="8524953" y="1907177"/>
            <a:ext cx="274344" cy="408467"/>
          </a:xfrm>
          <a:prstGeom prst="rect">
            <a:avLst/>
          </a:prstGeom>
        </p:spPr>
      </p:pic>
      <p:sp>
        <p:nvSpPr>
          <p:cNvPr id="5" name="Tekstvak 4">
            <a:extLst>
              <a:ext uri="{FF2B5EF4-FFF2-40B4-BE49-F238E27FC236}">
                <a16:creationId xmlns:a16="http://schemas.microsoft.com/office/drawing/2014/main" id="{D788FEE2-565A-4995-A373-3365D1313207}"/>
              </a:ext>
            </a:extLst>
          </p:cNvPr>
          <p:cNvSpPr txBox="1"/>
          <p:nvPr/>
        </p:nvSpPr>
        <p:spPr>
          <a:xfrm>
            <a:off x="3358746" y="621016"/>
            <a:ext cx="5632854" cy="523220"/>
          </a:xfrm>
          <a:prstGeom prst="rect">
            <a:avLst/>
          </a:prstGeom>
          <a:noFill/>
        </p:spPr>
        <p:txBody>
          <a:bodyPr wrap="square" rtlCol="0">
            <a:spAutoFit/>
          </a:bodyPr>
          <a:lstStyle/>
          <a:p>
            <a:r>
              <a:rPr lang="nl-NL" sz="2800" dirty="0"/>
              <a:t>Welke voeding heeft je plant nodig?</a:t>
            </a:r>
          </a:p>
        </p:txBody>
      </p:sp>
    </p:spTree>
    <p:extLst>
      <p:ext uri="{BB962C8B-B14F-4D97-AF65-F5344CB8AC3E}">
        <p14:creationId xmlns:p14="http://schemas.microsoft.com/office/powerpoint/2010/main" val="3931749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496BD27D-E50E-4E23-B80F-634A7493EE50}"/>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21925" r="6963"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F99FD4BE-C3B0-4F4F-9A95-97ACC6187A98}"/>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Groeifactoren - Licht</a:t>
            </a:r>
          </a:p>
        </p:txBody>
      </p:sp>
    </p:spTree>
    <p:extLst>
      <p:ext uri="{BB962C8B-B14F-4D97-AF65-F5344CB8AC3E}">
        <p14:creationId xmlns:p14="http://schemas.microsoft.com/office/powerpoint/2010/main" val="39837436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8165" y="634483"/>
            <a:ext cx="9332168" cy="5915608"/>
          </a:xfrm>
        </p:spPr>
        <p:txBody>
          <a:bodyPr>
            <a:normAutofit/>
          </a:bodyPr>
          <a:lstStyle/>
          <a:p>
            <a:pPr marL="0" indent="0">
              <a:buNone/>
            </a:pPr>
            <a:r>
              <a:rPr lang="nl-NL" dirty="0"/>
              <a:t>Voeding in de vorm van meststoffen </a:t>
            </a:r>
          </a:p>
          <a:p>
            <a:pPr marL="0" indent="0">
              <a:buNone/>
            </a:pPr>
            <a:r>
              <a:rPr lang="nl-NL" dirty="0"/>
              <a:t> 	</a:t>
            </a:r>
          </a:p>
          <a:p>
            <a:pPr>
              <a:buFont typeface="Wingdings" panose="05000000000000000000" pitchFamily="2" charset="2"/>
              <a:buChar char="à"/>
            </a:pPr>
            <a:r>
              <a:rPr lang="nl-NL" dirty="0">
                <a:sym typeface="Wingdings" panose="05000000000000000000" pitchFamily="2" charset="2"/>
              </a:rPr>
              <a:t> Organische messstof	- koemest (gedroogd)</a:t>
            </a:r>
          </a:p>
          <a:p>
            <a:pPr marL="0" indent="0">
              <a:buNone/>
            </a:pPr>
            <a:r>
              <a:rPr lang="nl-NL" dirty="0">
                <a:sym typeface="Wingdings" panose="05000000000000000000" pitchFamily="2" charset="2"/>
              </a:rPr>
              <a:t>				- pierenmest</a:t>
            </a:r>
          </a:p>
          <a:p>
            <a:pPr marL="0" indent="0">
              <a:buNone/>
            </a:pPr>
            <a:endParaRPr lang="nl-NL" dirty="0">
              <a:sym typeface="Wingdings" panose="05000000000000000000" pitchFamily="2" charset="2"/>
            </a:endParaRPr>
          </a:p>
          <a:p>
            <a:pPr>
              <a:buFont typeface="Wingdings" panose="05000000000000000000" pitchFamily="2" charset="2"/>
              <a:buChar char="à"/>
            </a:pPr>
            <a:r>
              <a:rPr lang="nl-NL" dirty="0">
                <a:sym typeface="Wingdings" panose="05000000000000000000" pitchFamily="2" charset="2"/>
              </a:rPr>
              <a:t>Kunstmeststof (mengmeststof) 	- vloeibaar</a:t>
            </a:r>
          </a:p>
          <a:p>
            <a:pPr marL="0" indent="0">
              <a:buNone/>
            </a:pPr>
            <a:r>
              <a:rPr lang="nl-NL" dirty="0">
                <a:sym typeface="Wingdings" panose="05000000000000000000" pitchFamily="2" charset="2"/>
              </a:rPr>
              <a:t>						- poeder</a:t>
            </a:r>
          </a:p>
          <a:p>
            <a:pPr marL="0" indent="0">
              <a:buNone/>
            </a:pPr>
            <a:r>
              <a:rPr lang="nl-NL" dirty="0">
                <a:sym typeface="Wingdings" panose="05000000000000000000" pitchFamily="2" charset="2"/>
              </a:rPr>
              <a:t>						- granulaten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	Speciaal gemengd voor specifieke plantgroepen:</a:t>
            </a:r>
          </a:p>
          <a:p>
            <a:pPr marL="0" indent="0">
              <a:buNone/>
            </a:pPr>
            <a:r>
              <a:rPr lang="nl-NL" dirty="0">
                <a:sym typeface="Wingdings" panose="05000000000000000000" pitchFamily="2" charset="2"/>
              </a:rPr>
              <a:t>	bijv. varens, cactus, orchidee, palmen, bloeiende planten</a:t>
            </a:r>
          </a:p>
          <a:p>
            <a:pPr marL="0" indent="0">
              <a:buNone/>
            </a:pPr>
            <a:endParaRPr lang="nl-NL" dirty="0"/>
          </a:p>
        </p:txBody>
      </p:sp>
      <p:pic>
        <p:nvPicPr>
          <p:cNvPr id="5122" name="Picture 2" descr="Afbeeldingsresultaat voor meststof granulat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9705" y="3423106"/>
            <a:ext cx="2381667" cy="237120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erelateerde afbee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81771" y="951723"/>
            <a:ext cx="2379602" cy="2379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40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F893F-8C5F-4B29-8FDD-B3D7CB409181}"/>
              </a:ext>
            </a:extLst>
          </p:cNvPr>
          <p:cNvSpPr>
            <a:spLocks noGrp="1"/>
          </p:cNvSpPr>
          <p:nvPr>
            <p:ph type="title"/>
          </p:nvPr>
        </p:nvSpPr>
        <p:spPr/>
        <p:txBody>
          <a:bodyPr/>
          <a:lstStyle/>
          <a:p>
            <a:r>
              <a:rPr lang="nl-NL" dirty="0"/>
              <a:t>De plant - productieproces/kweek</a:t>
            </a:r>
          </a:p>
        </p:txBody>
      </p:sp>
      <p:sp>
        <p:nvSpPr>
          <p:cNvPr id="3" name="Tijdelijke aanduiding voor inhoud 2">
            <a:extLst>
              <a:ext uri="{FF2B5EF4-FFF2-40B4-BE49-F238E27FC236}">
                <a16:creationId xmlns:a16="http://schemas.microsoft.com/office/drawing/2014/main" id="{94D89971-EF94-49C2-A266-5F0F04FFE45A}"/>
              </a:ext>
            </a:extLst>
          </p:cNvPr>
          <p:cNvSpPr>
            <a:spLocks noGrp="1"/>
          </p:cNvSpPr>
          <p:nvPr>
            <p:ph idx="1"/>
          </p:nvPr>
        </p:nvSpPr>
        <p:spPr>
          <a:xfrm>
            <a:off x="838200" y="1690688"/>
            <a:ext cx="10515600" cy="5078563"/>
          </a:xfrm>
        </p:spPr>
        <p:txBody>
          <a:bodyPr>
            <a:normAutofit fontScale="92500" lnSpcReduction="10000"/>
          </a:bodyPr>
          <a:lstStyle/>
          <a:p>
            <a:pPr marL="0" indent="0">
              <a:buNone/>
            </a:pPr>
            <a:r>
              <a:rPr lang="nl-NL" sz="3500" u="sng" dirty="0"/>
              <a:t>Opdracht</a:t>
            </a:r>
            <a:r>
              <a:rPr lang="nl-NL" sz="3500" dirty="0"/>
              <a:t>: Presentatie plant</a:t>
            </a:r>
          </a:p>
          <a:p>
            <a:r>
              <a:rPr lang="nl-NL" dirty="0"/>
              <a:t>Benader een kweker van een plant:</a:t>
            </a:r>
          </a:p>
          <a:p>
            <a:pPr lvl="1"/>
            <a:r>
              <a:rPr lang="nl-NL" dirty="0"/>
              <a:t>Hoe gekweekt?</a:t>
            </a:r>
          </a:p>
          <a:p>
            <a:pPr lvl="1"/>
            <a:r>
              <a:rPr lang="nl-NL" dirty="0"/>
              <a:t>Welke benodigdheden?</a:t>
            </a:r>
          </a:p>
          <a:p>
            <a:pPr lvl="1"/>
            <a:r>
              <a:rPr lang="nl-NL" dirty="0"/>
              <a:t>Hoe worden optimale groeiomstandigheden gerealiseerd?</a:t>
            </a:r>
          </a:p>
          <a:p>
            <a:pPr lvl="1"/>
            <a:r>
              <a:rPr lang="nl-NL" dirty="0"/>
              <a:t>Wat gebeurt er na de kweek met het product?</a:t>
            </a:r>
          </a:p>
          <a:p>
            <a:pPr lvl="1"/>
            <a:r>
              <a:rPr lang="nl-NL" dirty="0"/>
              <a:t>Wat is volgens de kweker de beste verzorging?</a:t>
            </a:r>
          </a:p>
          <a:p>
            <a:pPr lvl="1"/>
            <a:r>
              <a:rPr lang="nl-NL" dirty="0"/>
              <a:t>En andere passende vragen. </a:t>
            </a:r>
          </a:p>
          <a:p>
            <a:pPr lvl="1"/>
            <a:r>
              <a:rPr lang="nl-NL" dirty="0"/>
              <a:t>Foto’s</a:t>
            </a:r>
          </a:p>
          <a:p>
            <a:pPr marL="457200" lvl="1" indent="0">
              <a:buNone/>
            </a:pPr>
            <a:endParaRPr lang="nl-NL" dirty="0"/>
          </a:p>
          <a:p>
            <a:r>
              <a:rPr lang="nl-NL" dirty="0"/>
              <a:t>Spreek met een expert over de plant</a:t>
            </a:r>
          </a:p>
          <a:p>
            <a:pPr lvl="1"/>
            <a:r>
              <a:rPr lang="nl-NL" dirty="0"/>
              <a:t>Ervaring</a:t>
            </a:r>
          </a:p>
          <a:p>
            <a:pPr lvl="1"/>
            <a:r>
              <a:rPr lang="nl-NL" dirty="0"/>
              <a:t>Toepassing  / gebruik</a:t>
            </a:r>
          </a:p>
          <a:p>
            <a:pPr lvl="1"/>
            <a:r>
              <a:rPr lang="nl-NL" dirty="0"/>
              <a:t>Tips </a:t>
            </a:r>
          </a:p>
          <a:p>
            <a:pPr marL="0" indent="0">
              <a:buNone/>
            </a:pPr>
            <a:endParaRPr lang="nl-NL" dirty="0"/>
          </a:p>
        </p:txBody>
      </p:sp>
      <p:pic>
        <p:nvPicPr>
          <p:cNvPr id="5" name="Afbeelding 4" descr="Afbeelding met hek, gras, buiten, plant&#10;&#10;Automatisch gegenereerde beschrijving">
            <a:extLst>
              <a:ext uri="{FF2B5EF4-FFF2-40B4-BE49-F238E27FC236}">
                <a16:creationId xmlns:a16="http://schemas.microsoft.com/office/drawing/2014/main" id="{EABC0DB8-6C9F-4678-8AEC-B9B75C871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5268" y="1336109"/>
            <a:ext cx="3311611" cy="2202221"/>
          </a:xfrm>
          <a:prstGeom prst="rect">
            <a:avLst/>
          </a:prstGeom>
        </p:spPr>
      </p:pic>
      <p:pic>
        <p:nvPicPr>
          <p:cNvPr id="6" name="Afbeelding 5">
            <a:extLst>
              <a:ext uri="{FF2B5EF4-FFF2-40B4-BE49-F238E27FC236}">
                <a16:creationId xmlns:a16="http://schemas.microsoft.com/office/drawing/2014/main" id="{5957C1DA-36D9-A5E7-C61B-D0DEEE0637B3}"/>
              </a:ext>
            </a:extLst>
          </p:cNvPr>
          <p:cNvPicPr>
            <a:picLocks noChangeAspect="1"/>
          </p:cNvPicPr>
          <p:nvPr/>
        </p:nvPicPr>
        <p:blipFill>
          <a:blip r:embed="rId3"/>
          <a:stretch>
            <a:fillRect/>
          </a:stretch>
        </p:blipFill>
        <p:spPr>
          <a:xfrm>
            <a:off x="8495269" y="4055868"/>
            <a:ext cx="3311610" cy="2713384"/>
          </a:xfrm>
          <a:prstGeom prst="rect">
            <a:avLst/>
          </a:prstGeom>
        </p:spPr>
      </p:pic>
    </p:spTree>
    <p:extLst>
      <p:ext uri="{BB962C8B-B14F-4D97-AF65-F5344CB8AC3E}">
        <p14:creationId xmlns:p14="http://schemas.microsoft.com/office/powerpoint/2010/main" val="3514187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371600" y="888274"/>
            <a:ext cx="9457509" cy="5047536"/>
          </a:xfrm>
          <a:prstGeom prst="rect">
            <a:avLst/>
          </a:prstGeom>
          <a:noFill/>
        </p:spPr>
        <p:txBody>
          <a:bodyPr wrap="square" rtlCol="0">
            <a:spAutoFit/>
          </a:bodyPr>
          <a:lstStyle/>
          <a:p>
            <a:endParaRPr lang="nl-NL" sz="2400" b="1" dirty="0"/>
          </a:p>
          <a:p>
            <a:r>
              <a:rPr lang="nl-NL" dirty="0"/>
              <a:t>Licht is de belangrijkste groeifactor en is nodig voor :</a:t>
            </a:r>
          </a:p>
          <a:p>
            <a:endParaRPr lang="nl-NL" dirty="0"/>
          </a:p>
          <a:p>
            <a:r>
              <a:rPr lang="nl-NL" sz="2800" dirty="0"/>
              <a:t>Fotosynthese/assimilatie</a:t>
            </a:r>
          </a:p>
          <a:p>
            <a:pPr lvl="4"/>
            <a:endParaRPr lang="nl-NL" dirty="0"/>
          </a:p>
          <a:p>
            <a:pPr lvl="4"/>
            <a:r>
              <a:rPr lang="nl-NL" dirty="0"/>
              <a:t>							                          	              </a:t>
            </a:r>
          </a:p>
          <a:p>
            <a:pPr lvl="4"/>
            <a:r>
              <a:rPr lang="nl-NL" dirty="0"/>
              <a:t>		onder invloed van licht</a:t>
            </a:r>
          </a:p>
          <a:p>
            <a:r>
              <a:rPr lang="nl-NL" dirty="0"/>
              <a:t>6CO2   		+        	6H2O                                                     C6H12O6           +           6O2</a:t>
            </a:r>
          </a:p>
          <a:p>
            <a:endParaRPr lang="nl-NL" dirty="0"/>
          </a:p>
          <a:p>
            <a:r>
              <a:rPr lang="nl-NL" dirty="0"/>
              <a:t>Koolstofdioxide  	+  	water	                                                suikers        +        zuurstof</a:t>
            </a:r>
          </a:p>
          <a:p>
            <a:endParaRPr lang="nl-NL" dirty="0"/>
          </a:p>
          <a:p>
            <a:endParaRPr lang="nl-NL" dirty="0"/>
          </a:p>
          <a:p>
            <a:r>
              <a:rPr lang="nl-NL" dirty="0"/>
              <a:t>                             vindt overdag plaats </a:t>
            </a:r>
          </a:p>
          <a:p>
            <a:r>
              <a:rPr lang="nl-NL" dirty="0"/>
              <a:t>                             in de bladgroenkorrels </a:t>
            </a:r>
          </a:p>
          <a:p>
            <a:endParaRPr lang="nl-NL" dirty="0"/>
          </a:p>
          <a:p>
            <a:r>
              <a:rPr lang="nl-NL" dirty="0">
                <a:hlinkClick r:id="rId2"/>
              </a:rPr>
              <a:t>https://youtu.be/C0POANU6ksQ</a:t>
            </a:r>
            <a:endParaRPr lang="nl-NL" dirty="0"/>
          </a:p>
        </p:txBody>
      </p:sp>
      <p:pic>
        <p:nvPicPr>
          <p:cNvPr id="3" name="Afbeelding 2"/>
          <p:cNvPicPr>
            <a:picLocks noChangeAspect="1"/>
          </p:cNvPicPr>
          <p:nvPr/>
        </p:nvPicPr>
        <p:blipFill>
          <a:blip r:embed="rId3"/>
          <a:stretch>
            <a:fillRect/>
          </a:stretch>
        </p:blipFill>
        <p:spPr>
          <a:xfrm>
            <a:off x="7637930" y="323582"/>
            <a:ext cx="3532757" cy="2479949"/>
          </a:xfrm>
          <a:prstGeom prst="rect">
            <a:avLst/>
          </a:prstGeom>
        </p:spPr>
      </p:pic>
      <p:pic>
        <p:nvPicPr>
          <p:cNvPr id="6" name="Afbeelding 5">
            <a:extLst>
              <a:ext uri="{FF2B5EF4-FFF2-40B4-BE49-F238E27FC236}">
                <a16:creationId xmlns:a16="http://schemas.microsoft.com/office/drawing/2014/main" id="{557CCCD0-7300-4CED-99A4-8679CB1603D2}"/>
              </a:ext>
            </a:extLst>
          </p:cNvPr>
          <p:cNvPicPr>
            <a:picLocks noChangeAspect="1"/>
          </p:cNvPicPr>
          <p:nvPr/>
        </p:nvPicPr>
        <p:blipFill>
          <a:blip r:embed="rId4"/>
          <a:stretch>
            <a:fillRect/>
          </a:stretch>
        </p:blipFill>
        <p:spPr>
          <a:xfrm>
            <a:off x="5012185" y="4063434"/>
            <a:ext cx="2310760" cy="149977"/>
          </a:xfrm>
          <a:prstGeom prst="rect">
            <a:avLst/>
          </a:prstGeom>
        </p:spPr>
      </p:pic>
    </p:spTree>
    <p:extLst>
      <p:ext uri="{BB962C8B-B14F-4D97-AF65-F5344CB8AC3E}">
        <p14:creationId xmlns:p14="http://schemas.microsoft.com/office/powerpoint/2010/main" val="410729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85503" y="505098"/>
            <a:ext cx="11220994" cy="5386090"/>
          </a:xfrm>
          <a:prstGeom prst="rect">
            <a:avLst/>
          </a:prstGeom>
          <a:noFill/>
        </p:spPr>
        <p:txBody>
          <a:bodyPr wrap="square" rtlCol="0">
            <a:spAutoFit/>
          </a:bodyPr>
          <a:lstStyle/>
          <a:p>
            <a:r>
              <a:rPr lang="nl-NL" sz="4000" dirty="0"/>
              <a:t>Verbranding/dissimilatie  </a:t>
            </a:r>
            <a:r>
              <a:rPr lang="nl-NL" sz="2000" dirty="0"/>
              <a:t>(‘s nachts)</a:t>
            </a:r>
          </a:p>
          <a:p>
            <a:r>
              <a:rPr lang="nl-NL" dirty="0"/>
              <a:t>Omgedraaide proces van de assimilatie</a:t>
            </a:r>
          </a:p>
          <a:p>
            <a:endParaRPr lang="nl-NL" dirty="0"/>
          </a:p>
          <a:p>
            <a:r>
              <a:rPr lang="nl-NL" dirty="0"/>
              <a:t>C6H12O6    +    6O2                                                   		6H2O   +     6CO2       +         E</a:t>
            </a:r>
          </a:p>
          <a:p>
            <a:endParaRPr lang="nl-NL" dirty="0"/>
          </a:p>
          <a:p>
            <a:r>
              <a:rPr lang="nl-NL" dirty="0"/>
              <a:t>Suikers         +   zuurstof                                             		 water   +      koolstofdioxide      +   Energie</a:t>
            </a:r>
          </a:p>
          <a:p>
            <a:endParaRPr lang="nl-NL" dirty="0"/>
          </a:p>
          <a:p>
            <a:endParaRPr lang="nl-NL" dirty="0"/>
          </a:p>
          <a:p>
            <a:r>
              <a:rPr lang="nl-NL" sz="2000" dirty="0"/>
              <a:t>Energie is nodig voor:</a:t>
            </a:r>
          </a:p>
          <a:p>
            <a:pPr marL="285750" indent="-285750">
              <a:buFont typeface="Arial" panose="020B0604020202020204" pitchFamily="34" charset="0"/>
              <a:buChar char="•"/>
            </a:pPr>
            <a:r>
              <a:rPr lang="nl-NL" sz="2000" dirty="0"/>
              <a:t>Groei van wortels, stengels en bladeren.</a:t>
            </a:r>
          </a:p>
          <a:p>
            <a:pPr marL="285750" indent="-285750">
              <a:buFont typeface="Arial" panose="020B0604020202020204" pitchFamily="34" charset="0"/>
              <a:buChar char="•"/>
            </a:pPr>
            <a:r>
              <a:rPr lang="nl-NL" sz="2000" dirty="0"/>
              <a:t>Openen en sluiten van de bloemen</a:t>
            </a:r>
          </a:p>
          <a:p>
            <a:pPr marL="285750" indent="-285750">
              <a:buFont typeface="Arial" panose="020B0604020202020204" pitchFamily="34" charset="0"/>
              <a:buChar char="•"/>
            </a:pPr>
            <a:r>
              <a:rPr lang="nl-NL" sz="2000" dirty="0"/>
              <a:t>Groeien naar het licht   (fototropie)</a:t>
            </a:r>
          </a:p>
          <a:p>
            <a:pPr marL="285750" indent="-285750">
              <a:buFont typeface="Arial" panose="020B0604020202020204" pitchFamily="34" charset="0"/>
              <a:buChar char="•"/>
            </a:pPr>
            <a:r>
              <a:rPr lang="nl-NL" sz="2000" dirty="0"/>
              <a:t>Opslag reserve voedsel</a:t>
            </a:r>
          </a:p>
          <a:p>
            <a:pPr marL="285750" indent="-285750">
              <a:buFont typeface="Arial" panose="020B0604020202020204" pitchFamily="34" charset="0"/>
              <a:buChar char="•"/>
            </a:pPr>
            <a:endParaRPr lang="nl-NL" sz="2000" dirty="0"/>
          </a:p>
          <a:p>
            <a:pPr marL="285750" indent="-285750">
              <a:buFont typeface="Arial" panose="020B0604020202020204" pitchFamily="34" charset="0"/>
              <a:buChar char="•"/>
            </a:pPr>
            <a:endParaRPr lang="nl-NL" sz="2000" dirty="0"/>
          </a:p>
          <a:p>
            <a:r>
              <a:rPr lang="nl-NL" sz="2000" dirty="0"/>
              <a:t>Assimilatie                  -        dissimilatie         =             	Groei</a:t>
            </a:r>
          </a:p>
          <a:p>
            <a:r>
              <a:rPr lang="nl-NL" dirty="0"/>
              <a:t>Bouwstofproductie       -         verbranding         =              	Groei</a:t>
            </a:r>
          </a:p>
        </p:txBody>
      </p:sp>
      <p:pic>
        <p:nvPicPr>
          <p:cNvPr id="4" name="Afbeelding 3"/>
          <p:cNvPicPr>
            <a:picLocks noChangeAspect="1"/>
          </p:cNvPicPr>
          <p:nvPr/>
        </p:nvPicPr>
        <p:blipFill>
          <a:blip r:embed="rId2"/>
          <a:stretch>
            <a:fillRect/>
          </a:stretch>
        </p:blipFill>
        <p:spPr>
          <a:xfrm>
            <a:off x="3182382" y="1680227"/>
            <a:ext cx="2536156" cy="170703"/>
          </a:xfrm>
          <a:prstGeom prst="rect">
            <a:avLst/>
          </a:prstGeom>
        </p:spPr>
      </p:pic>
      <p:pic>
        <p:nvPicPr>
          <p:cNvPr id="5" name="Afbeelding 4"/>
          <p:cNvPicPr>
            <a:picLocks noChangeAspect="1"/>
          </p:cNvPicPr>
          <p:nvPr/>
        </p:nvPicPr>
        <p:blipFill>
          <a:blip r:embed="rId2"/>
          <a:stretch>
            <a:fillRect/>
          </a:stretch>
        </p:blipFill>
        <p:spPr>
          <a:xfrm>
            <a:off x="3182382" y="2217039"/>
            <a:ext cx="2536156" cy="170703"/>
          </a:xfrm>
          <a:prstGeom prst="rect">
            <a:avLst/>
          </a:prstGeom>
        </p:spPr>
      </p:pic>
    </p:spTree>
    <p:extLst>
      <p:ext uri="{BB962C8B-B14F-4D97-AF65-F5344CB8AC3E}">
        <p14:creationId xmlns:p14="http://schemas.microsoft.com/office/powerpoint/2010/main" val="352927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49086" y="457200"/>
            <a:ext cx="10398034" cy="5139869"/>
          </a:xfrm>
          <a:prstGeom prst="rect">
            <a:avLst/>
          </a:prstGeom>
          <a:noFill/>
        </p:spPr>
        <p:txBody>
          <a:bodyPr wrap="square" rtlCol="0">
            <a:spAutoFit/>
          </a:bodyPr>
          <a:lstStyle/>
          <a:p>
            <a:r>
              <a:rPr lang="nl-NL" sz="4000" dirty="0"/>
              <a:t>Lichtintensiteit</a:t>
            </a:r>
          </a:p>
          <a:p>
            <a:endParaRPr lang="nl-NL" dirty="0"/>
          </a:p>
          <a:p>
            <a:r>
              <a:rPr lang="nl-NL" dirty="0"/>
              <a:t>De HOEVEELHEID licht die een plant nodig heeft.</a:t>
            </a:r>
          </a:p>
          <a:p>
            <a:endParaRPr lang="nl-NL" dirty="0"/>
          </a:p>
          <a:p>
            <a:r>
              <a:rPr lang="nl-NL" dirty="0"/>
              <a:t>Herkomst van de plant is hierbij belangrijk zoals ook de uiterlijke kenmerken.</a:t>
            </a:r>
          </a:p>
          <a:p>
            <a:r>
              <a:rPr lang="nl-NL" dirty="0"/>
              <a:t>Bv. donkergroen blad = weinig licht</a:t>
            </a:r>
          </a:p>
          <a:p>
            <a:r>
              <a:rPr lang="nl-NL" dirty="0"/>
              <a:t>      bont blad = veel licht</a:t>
            </a:r>
          </a:p>
          <a:p>
            <a:endParaRPr lang="nl-NL" dirty="0"/>
          </a:p>
          <a:p>
            <a:r>
              <a:rPr lang="nl-NL" dirty="0"/>
              <a:t>Lichtintensiteit wordt uitgedrukt in LUX . Dit wordt gemeten met een luxmeter.</a:t>
            </a:r>
          </a:p>
          <a:p>
            <a:endParaRPr lang="nl-NL" dirty="0"/>
          </a:p>
          <a:p>
            <a:r>
              <a:rPr lang="nl-NL" dirty="0"/>
              <a:t>Minimale hoeveelheid lux waar planten kunnen groeien is 500 lux.</a:t>
            </a:r>
          </a:p>
          <a:p>
            <a:endParaRPr lang="nl-NL" dirty="0"/>
          </a:p>
          <a:p>
            <a:endParaRPr lang="nl-NL" dirty="0"/>
          </a:p>
          <a:p>
            <a:endParaRPr lang="nl-NL" dirty="0"/>
          </a:p>
          <a:p>
            <a:endParaRPr lang="nl-NL" dirty="0"/>
          </a:p>
          <a:p>
            <a:endParaRPr lang="nl-NL" dirty="0"/>
          </a:p>
          <a:p>
            <a:endParaRPr lang="nl-NL" dirty="0"/>
          </a:p>
        </p:txBody>
      </p:sp>
      <p:pic>
        <p:nvPicPr>
          <p:cNvPr id="4" name="Afbeelding 3"/>
          <p:cNvPicPr>
            <a:picLocks noChangeAspect="1"/>
          </p:cNvPicPr>
          <p:nvPr/>
        </p:nvPicPr>
        <p:blipFill>
          <a:blip r:embed="rId2"/>
          <a:stretch>
            <a:fillRect/>
          </a:stretch>
        </p:blipFill>
        <p:spPr>
          <a:xfrm>
            <a:off x="8361045" y="4067524"/>
            <a:ext cx="2886075" cy="2276475"/>
          </a:xfrm>
          <a:prstGeom prst="rect">
            <a:avLst/>
          </a:prstGeom>
        </p:spPr>
      </p:pic>
    </p:spTree>
    <p:extLst>
      <p:ext uri="{BB962C8B-B14F-4D97-AF65-F5344CB8AC3E}">
        <p14:creationId xmlns:p14="http://schemas.microsoft.com/office/powerpoint/2010/main" val="122363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A77A30-0B63-430C-A9F4-DE1D28179AB3}"/>
              </a:ext>
            </a:extLst>
          </p:cNvPr>
          <p:cNvSpPr>
            <a:spLocks noGrp="1"/>
          </p:cNvSpPr>
          <p:nvPr>
            <p:ph type="title"/>
          </p:nvPr>
        </p:nvSpPr>
        <p:spPr/>
        <p:txBody>
          <a:bodyPr/>
          <a:lstStyle/>
          <a:p>
            <a:r>
              <a:rPr lang="nl-NL" dirty="0"/>
              <a:t>Lichtsterkte = lichtintensiteit </a:t>
            </a:r>
          </a:p>
        </p:txBody>
      </p:sp>
      <p:pic>
        <p:nvPicPr>
          <p:cNvPr id="1026" name="Picture 2" descr="De bronafbeelding bekijken">
            <a:extLst>
              <a:ext uri="{FF2B5EF4-FFF2-40B4-BE49-F238E27FC236}">
                <a16:creationId xmlns:a16="http://schemas.microsoft.com/office/drawing/2014/main" id="{3D9A3AAC-35EB-4AB1-8A18-52F8EBA8B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7916" y="2071687"/>
            <a:ext cx="4286250" cy="271462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E9B04A88-0AE7-4FD1-B0C4-5F6E2EFCBBCC}"/>
              </a:ext>
            </a:extLst>
          </p:cNvPr>
          <p:cNvSpPr txBox="1"/>
          <p:nvPr/>
        </p:nvSpPr>
        <p:spPr>
          <a:xfrm>
            <a:off x="985421" y="2071687"/>
            <a:ext cx="5823752" cy="1754326"/>
          </a:xfrm>
          <a:prstGeom prst="rect">
            <a:avLst/>
          </a:prstGeom>
          <a:noFill/>
        </p:spPr>
        <p:txBody>
          <a:bodyPr wrap="square" rtlCol="0">
            <a:spAutoFit/>
          </a:bodyPr>
          <a:lstStyle/>
          <a:p>
            <a:r>
              <a:rPr lang="nl-NL" dirty="0"/>
              <a:t>Licht bestaat uit zeven spectrale kleuren van violet naar rood</a:t>
            </a:r>
          </a:p>
          <a:p>
            <a:endParaRPr lang="nl-NL" dirty="0"/>
          </a:p>
          <a:p>
            <a:r>
              <a:rPr lang="nl-NL" dirty="0"/>
              <a:t>Het blauwe/violette licht is voor de plant het belangrijkste voor de assimilatie </a:t>
            </a:r>
          </a:p>
          <a:p>
            <a:endParaRPr lang="nl-NL" dirty="0"/>
          </a:p>
          <a:p>
            <a:endParaRPr lang="nl-NL" dirty="0"/>
          </a:p>
        </p:txBody>
      </p:sp>
    </p:spTree>
    <p:extLst>
      <p:ext uri="{BB962C8B-B14F-4D97-AF65-F5344CB8AC3E}">
        <p14:creationId xmlns:p14="http://schemas.microsoft.com/office/powerpoint/2010/main" val="1435557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8F2D6-22CF-4768-AAA0-A0D2744D7444}"/>
              </a:ext>
            </a:extLst>
          </p:cNvPr>
          <p:cNvSpPr>
            <a:spLocks noGrp="1"/>
          </p:cNvSpPr>
          <p:nvPr>
            <p:ph type="title"/>
          </p:nvPr>
        </p:nvSpPr>
        <p:spPr/>
        <p:txBody>
          <a:bodyPr/>
          <a:lstStyle/>
          <a:p>
            <a:r>
              <a:rPr lang="nl-NL" dirty="0"/>
              <a:t>Hoeveel Lux heeft een plant nodig?</a:t>
            </a:r>
          </a:p>
        </p:txBody>
      </p:sp>
      <p:sp>
        <p:nvSpPr>
          <p:cNvPr id="3" name="Tekstvak 2">
            <a:extLst>
              <a:ext uri="{FF2B5EF4-FFF2-40B4-BE49-F238E27FC236}">
                <a16:creationId xmlns:a16="http://schemas.microsoft.com/office/drawing/2014/main" id="{FFE425F2-4439-4870-9400-4A7C67468BED}"/>
              </a:ext>
            </a:extLst>
          </p:cNvPr>
          <p:cNvSpPr txBox="1"/>
          <p:nvPr/>
        </p:nvSpPr>
        <p:spPr>
          <a:xfrm>
            <a:off x="923278" y="1819922"/>
            <a:ext cx="6161103" cy="2585323"/>
          </a:xfrm>
          <a:prstGeom prst="rect">
            <a:avLst/>
          </a:prstGeom>
          <a:noFill/>
        </p:spPr>
        <p:txBody>
          <a:bodyPr wrap="square" rtlCol="0">
            <a:spAutoFit/>
          </a:bodyPr>
          <a:lstStyle/>
          <a:p>
            <a:r>
              <a:rPr lang="nl-NL" dirty="0"/>
              <a:t>Minimale behoeften van een plant ligt gemiddeld bij 800 lux</a:t>
            </a:r>
          </a:p>
          <a:p>
            <a:endParaRPr lang="nl-NL" dirty="0"/>
          </a:p>
          <a:p>
            <a:r>
              <a:rPr lang="nl-NL" dirty="0"/>
              <a:t>Sommige planten zoals de Aspidistra en </a:t>
            </a:r>
            <a:r>
              <a:rPr lang="nl-NL" dirty="0" err="1"/>
              <a:t>Rhapis</a:t>
            </a:r>
            <a:r>
              <a:rPr lang="nl-NL" dirty="0"/>
              <a:t>, groeien bij een veel lagere lichtintensiteit van 400 tot </a:t>
            </a:r>
            <a:r>
              <a:rPr lang="nl-NL"/>
              <a:t>600 lux</a:t>
            </a:r>
            <a:endParaRPr lang="nl-NL" dirty="0"/>
          </a:p>
          <a:p>
            <a:endParaRPr lang="nl-NL" dirty="0"/>
          </a:p>
          <a:p>
            <a:r>
              <a:rPr lang="nl-NL" dirty="0"/>
              <a:t>Andere planten zoals palmen, hebben veel meer licht nodig: 1000-1200 lux.</a:t>
            </a:r>
          </a:p>
          <a:p>
            <a:endParaRPr lang="nl-NL" dirty="0"/>
          </a:p>
          <a:p>
            <a:r>
              <a:rPr lang="nl-NL" dirty="0"/>
              <a:t>Voor een cactus mag de lichtsterkte zelfs oplopen tot 10.000 lux</a:t>
            </a:r>
          </a:p>
        </p:txBody>
      </p:sp>
      <p:pic>
        <p:nvPicPr>
          <p:cNvPr id="4" name="Afbeelding 3">
            <a:extLst>
              <a:ext uri="{FF2B5EF4-FFF2-40B4-BE49-F238E27FC236}">
                <a16:creationId xmlns:a16="http://schemas.microsoft.com/office/drawing/2014/main" id="{C137DAA9-9836-4DA1-A2D5-3F49D3973587}"/>
              </a:ext>
            </a:extLst>
          </p:cNvPr>
          <p:cNvPicPr>
            <a:picLocks noChangeAspect="1"/>
          </p:cNvPicPr>
          <p:nvPr/>
        </p:nvPicPr>
        <p:blipFill>
          <a:blip r:embed="rId2"/>
          <a:stretch>
            <a:fillRect/>
          </a:stretch>
        </p:blipFill>
        <p:spPr>
          <a:xfrm>
            <a:off x="7782858" y="1571348"/>
            <a:ext cx="3091726" cy="4829452"/>
          </a:xfrm>
          <a:prstGeom prst="rect">
            <a:avLst/>
          </a:prstGeom>
        </p:spPr>
      </p:pic>
    </p:spTree>
    <p:extLst>
      <p:ext uri="{BB962C8B-B14F-4D97-AF65-F5344CB8AC3E}">
        <p14:creationId xmlns:p14="http://schemas.microsoft.com/office/powerpoint/2010/main" val="143287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44583" y="627017"/>
            <a:ext cx="9940834" cy="3416320"/>
          </a:xfrm>
          <a:prstGeom prst="rect">
            <a:avLst/>
          </a:prstGeom>
          <a:noFill/>
        </p:spPr>
        <p:txBody>
          <a:bodyPr wrap="square" rtlCol="0">
            <a:spAutoFit/>
          </a:bodyPr>
          <a:lstStyle/>
          <a:p>
            <a:r>
              <a:rPr lang="nl-NL" dirty="0"/>
              <a:t>Hoe groter de afstand tot het raam hoe minder  licht.</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3" name="Afbeelding 2"/>
          <p:cNvPicPr>
            <a:picLocks noChangeAspect="1"/>
          </p:cNvPicPr>
          <p:nvPr/>
        </p:nvPicPr>
        <p:blipFill>
          <a:blip r:embed="rId2"/>
          <a:stretch>
            <a:fillRect/>
          </a:stretch>
        </p:blipFill>
        <p:spPr>
          <a:xfrm>
            <a:off x="978489" y="1303019"/>
            <a:ext cx="4965111" cy="4796021"/>
          </a:xfrm>
          <a:prstGeom prst="rect">
            <a:avLst/>
          </a:prstGeom>
        </p:spPr>
      </p:pic>
      <p:sp>
        <p:nvSpPr>
          <p:cNvPr id="4" name="Tekstvak 3">
            <a:extLst>
              <a:ext uri="{FF2B5EF4-FFF2-40B4-BE49-F238E27FC236}">
                <a16:creationId xmlns:a16="http://schemas.microsoft.com/office/drawing/2014/main" id="{191C1F39-1C05-4B1A-9F9B-64B700E2CD88}"/>
              </a:ext>
            </a:extLst>
          </p:cNvPr>
          <p:cNvSpPr txBox="1"/>
          <p:nvPr/>
        </p:nvSpPr>
        <p:spPr>
          <a:xfrm>
            <a:off x="6578353" y="718887"/>
            <a:ext cx="4635158" cy="2308324"/>
          </a:xfrm>
          <a:prstGeom prst="rect">
            <a:avLst/>
          </a:prstGeom>
          <a:noFill/>
        </p:spPr>
        <p:txBody>
          <a:bodyPr wrap="square" rtlCol="0">
            <a:spAutoFit/>
          </a:bodyPr>
          <a:lstStyle/>
          <a:p>
            <a:r>
              <a:rPr lang="nl-NL" b="1" dirty="0"/>
              <a:t>Opdracht 1</a:t>
            </a:r>
          </a:p>
          <a:p>
            <a:r>
              <a:rPr lang="nl-NL" dirty="0"/>
              <a:t>Je gaat voor een kantoor drie planten kiezen. De planten komen op plek A, B en C te staan. </a:t>
            </a:r>
          </a:p>
          <a:p>
            <a:endParaRPr lang="nl-NL" dirty="0"/>
          </a:p>
          <a:p>
            <a:r>
              <a:rPr lang="nl-NL" dirty="0"/>
              <a:t>Selecteer voor iedere plaats in de ruimte een bijpassende plant. Je gaat hierbij rekening houden met de licht inval.</a:t>
            </a:r>
          </a:p>
          <a:p>
            <a:r>
              <a:rPr lang="nl-NL" dirty="0"/>
              <a:t>Noteer ook bronnen</a:t>
            </a:r>
          </a:p>
        </p:txBody>
      </p:sp>
      <p:pic>
        <p:nvPicPr>
          <p:cNvPr id="6" name="Afbeelding 5">
            <a:extLst>
              <a:ext uri="{FF2B5EF4-FFF2-40B4-BE49-F238E27FC236}">
                <a16:creationId xmlns:a16="http://schemas.microsoft.com/office/drawing/2014/main" id="{AFD26EFD-0430-4188-ABFA-845C1D15D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591" y="3027211"/>
            <a:ext cx="4441674" cy="3091464"/>
          </a:xfrm>
          <a:prstGeom prst="rect">
            <a:avLst/>
          </a:prstGeom>
        </p:spPr>
      </p:pic>
    </p:spTree>
    <p:extLst>
      <p:ext uri="{BB962C8B-B14F-4D97-AF65-F5344CB8AC3E}">
        <p14:creationId xmlns:p14="http://schemas.microsoft.com/office/powerpoint/2010/main" val="17280717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10" ma:contentTypeDescription="Een nieuw document maken." ma:contentTypeScope="" ma:versionID="84f5f920a671a8b995db61f3bdabe292">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fcace1c867766613028c84062c035eee"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47ADB-A997-47F2-A986-13044E776033}">
  <ds:schemaRefs>
    <ds:schemaRef ds:uri="90dad8e8-e9f4-4bab-8d98-c1dd60a18116"/>
    <ds:schemaRef ds:uri="http://purl.org/dc/elements/1.1/"/>
    <ds:schemaRef ds:uri="http://schemas.microsoft.com/office/2006/metadata/properties"/>
    <ds:schemaRef ds:uri="http://purl.org/dc/dcmitype/"/>
    <ds:schemaRef ds:uri="http://purl.org/dc/terms/"/>
    <ds:schemaRef ds:uri="5a7baa64-63c8-4e50-b88d-0a2b46a4dc7e"/>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43924551-DC3F-4137-B3FE-46CC2CC7F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aa64-63c8-4e50-b88d-0a2b46a4dc7e"/>
    <ds:schemaRef ds:uri="90dad8e8-e9f4-4bab-8d98-c1dd60a1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177DD5-51AE-49F9-963B-F733A5E7D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1576</TotalTime>
  <Words>1688</Words>
  <Application>Microsoft Office PowerPoint</Application>
  <PresentationFormat>Breedbeeld</PresentationFormat>
  <Paragraphs>322</Paragraphs>
  <Slides>31</Slides>
  <Notes>0</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31</vt:i4>
      </vt:variant>
    </vt:vector>
  </HeadingPairs>
  <TitlesOfParts>
    <vt:vector size="37" baseType="lpstr">
      <vt:lpstr>Arial</vt:lpstr>
      <vt:lpstr>Calibri</vt:lpstr>
      <vt:lpstr>Calibri Light</vt:lpstr>
      <vt:lpstr>Wingdings</vt:lpstr>
      <vt:lpstr>Kantoorthema</vt:lpstr>
      <vt:lpstr>1_Kantoorthema</vt:lpstr>
      <vt:lpstr>De groene kamer </vt:lpstr>
      <vt:lpstr>De plant: groeifactoren</vt:lpstr>
      <vt:lpstr>Groeifactoren - Licht</vt:lpstr>
      <vt:lpstr>PowerPoint-presentatie</vt:lpstr>
      <vt:lpstr>PowerPoint-presentatie</vt:lpstr>
      <vt:lpstr>PowerPoint-presentatie</vt:lpstr>
      <vt:lpstr>Lichtsterkte = lichtintensiteit </vt:lpstr>
      <vt:lpstr>Hoeveel Lux heeft een plant nodig?</vt:lpstr>
      <vt:lpstr>PowerPoint-presentatie</vt:lpstr>
      <vt:lpstr>PowerPoint-presentatie</vt:lpstr>
      <vt:lpstr>PowerPoint-presentatie</vt:lpstr>
      <vt:lpstr>PowerPoint-presentatie</vt:lpstr>
      <vt:lpstr>Groeistoornissen licht</vt:lpstr>
      <vt:lpstr>Opdracht 2: lichtinval</vt:lpstr>
      <vt:lpstr>Groeifactoren – Temperatuur </vt:lpstr>
      <vt:lpstr>Groeifactoren temperatuur</vt:lpstr>
      <vt:lpstr>Temperatuur  </vt:lpstr>
      <vt:lpstr>Groeistoornissen temperatuur</vt:lpstr>
      <vt:lpstr>Groeifactor water</vt:lpstr>
      <vt:lpstr>Water:</vt:lpstr>
      <vt:lpstr>PowerPoint-presentatie</vt:lpstr>
      <vt:lpstr>PowerPoint-presentatie</vt:lpstr>
      <vt:lpstr>Groeifactor lucht:  Relatieve luchtvochtigheid</vt:lpstr>
      <vt:lpstr>Relatieve luchtvochtigheid - RV</vt:lpstr>
      <vt:lpstr>Groeistoornissen  RV</vt:lpstr>
      <vt:lpstr>Groeifactor voeding</vt:lpstr>
      <vt:lpstr>Voeding</vt:lpstr>
      <vt:lpstr>Hoofd- en spore elementen (chemisch gebonden element)</vt:lpstr>
      <vt:lpstr>PowerPoint-presentatie</vt:lpstr>
      <vt:lpstr>PowerPoint-presentatie</vt:lpstr>
      <vt:lpstr>De plant - productieproces/kweek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groene keten</dc:title>
  <dc:creator>Ruud Teutelink</dc:creator>
  <cp:lastModifiedBy>Jacintha Westerink</cp:lastModifiedBy>
  <cp:revision>64</cp:revision>
  <dcterms:created xsi:type="dcterms:W3CDTF">2019-09-05T07:49:43Z</dcterms:created>
  <dcterms:modified xsi:type="dcterms:W3CDTF">2022-09-22T07:51:03Z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